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565" r:id="rId2"/>
    <p:sldId id="4232" r:id="rId3"/>
    <p:sldId id="4235" r:id="rId4"/>
    <p:sldId id="4237" r:id="rId5"/>
    <p:sldId id="4238" r:id="rId6"/>
    <p:sldId id="4234" r:id="rId7"/>
    <p:sldId id="4236" r:id="rId8"/>
    <p:sldId id="4218" r:id="rId9"/>
    <p:sldId id="4233" r:id="rId10"/>
    <p:sldId id="4229" r:id="rId11"/>
    <p:sldId id="27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6E48"/>
    <a:srgbClr val="F09063"/>
    <a:srgbClr val="0C1752"/>
    <a:srgbClr val="1BBFD1"/>
    <a:srgbClr val="11CCDD"/>
    <a:srgbClr val="E3E9EE"/>
    <a:srgbClr val="FFFFFF"/>
    <a:srgbClr val="F9F9F9"/>
    <a:srgbClr val="E7C24C"/>
    <a:srgbClr val="FF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721"/>
  </p:normalViewPr>
  <p:slideViewPr>
    <p:cSldViewPr snapToGrid="0" snapToObjects="1">
      <p:cViewPr varScale="1">
        <p:scale>
          <a:sx n="149" d="100"/>
          <a:sy n="149" d="100"/>
        </p:scale>
        <p:origin x="298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BB5DF1-6160-48DA-9244-780755A51C3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758920E-87FE-42D3-AADA-4D6760E5C14D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basic concept of building Agentic AI workflows in LangGraph.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185C6719-8C73-4AEE-B932-0DF477EA7287}" type="parTrans" cxnId="{051732A5-B235-40AD-82B8-ED25AC2606C0}">
      <dgm:prSet/>
      <dgm:spPr/>
      <dgm:t>
        <a:bodyPr/>
        <a:lstStyle/>
        <a:p>
          <a:endParaRPr lang="en-CA" sz="1800"/>
        </a:p>
      </dgm:t>
    </dgm:pt>
    <dgm:pt modelId="{75F90D20-7C91-41F5-93E2-216420DDF72E}" type="sibTrans" cxnId="{051732A5-B235-40AD-82B8-ED25AC2606C0}">
      <dgm:prSet/>
      <dgm:spPr/>
      <dgm:t>
        <a:bodyPr/>
        <a:lstStyle/>
        <a:p>
          <a:endParaRPr lang="en-CA" sz="1800"/>
        </a:p>
      </dgm:t>
    </dgm:pt>
    <dgm:pt modelId="{86506516-895A-4F3D-8351-1AB2B14FCD48}">
      <dgm:prSet phldrT="[Text]" custT="1"/>
      <dgm:spPr>
        <a:solidFill>
          <a:srgbClr val="D56E48"/>
        </a:solidFill>
        <a:ln>
          <a:solidFill>
            <a:srgbClr val="D56E48"/>
          </a:solidFill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Configure API Keys for external tools to perform web search, finding flights, &amp; weather conditions. 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BBEA61DC-6B2E-4731-BC79-3A80D602F43E}" type="parTrans" cxnId="{AB1D6A1D-9C9B-4C43-84C3-B2650487305B}">
      <dgm:prSet/>
      <dgm:spPr/>
      <dgm:t>
        <a:bodyPr/>
        <a:lstStyle/>
        <a:p>
          <a:endParaRPr lang="en-CA" sz="1800"/>
        </a:p>
      </dgm:t>
    </dgm:pt>
    <dgm:pt modelId="{2140B3CA-3E15-4C4E-B555-43F1B52DAE7A}" type="sibTrans" cxnId="{AB1D6A1D-9C9B-4C43-84C3-B2650487305B}">
      <dgm:prSet/>
      <dgm:spPr/>
      <dgm:t>
        <a:bodyPr/>
        <a:lstStyle/>
        <a:p>
          <a:endParaRPr lang="en-CA" sz="1800"/>
        </a:p>
      </dgm:t>
    </dgm:pt>
    <dgm:pt modelId="{FC596216-B428-498A-AB14-1CECEFAD85A9}">
      <dgm:prSet phldrT="[Text]" custT="1"/>
      <dgm:spPr>
        <a:solidFill>
          <a:srgbClr val="1BBFD1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core components of LangGraph including states, edges, &amp; conditional edges, &amp; nodes.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6A9B8865-728D-422D-9FA2-DF61E547D864}" type="parTrans" cxnId="{76D983F3-AD8B-4C87-BBC5-81934ABAD5FC}">
      <dgm:prSet/>
      <dgm:spPr/>
      <dgm:t>
        <a:bodyPr/>
        <a:lstStyle/>
        <a:p>
          <a:endParaRPr lang="en-CA"/>
        </a:p>
      </dgm:t>
    </dgm:pt>
    <dgm:pt modelId="{422B5151-E981-4CE3-B523-4E1C42D40234}" type="sibTrans" cxnId="{76D983F3-AD8B-4C87-BBC5-81934ABAD5FC}">
      <dgm:prSet/>
      <dgm:spPr/>
      <dgm:t>
        <a:bodyPr/>
        <a:lstStyle/>
        <a:p>
          <a:endParaRPr lang="en-CA"/>
        </a:p>
      </dgm:t>
    </dgm:pt>
    <dgm:pt modelId="{B7970299-C0D9-4DB9-BDA8-31508C731338}">
      <dgm:prSet phldrT="[Text]" custT="1"/>
      <dgm:spPr>
        <a:solidFill>
          <a:srgbClr val="D56E48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Connecting our LangGraph agent to a user interface so users can interact with it using Gradio.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93207F06-9D03-45F8-A571-3BAA9172F330}" type="parTrans" cxnId="{29C506E1-4952-4CA3-940E-63D5DC687B4A}">
      <dgm:prSet/>
      <dgm:spPr/>
      <dgm:t>
        <a:bodyPr/>
        <a:lstStyle/>
        <a:p>
          <a:endParaRPr lang="en-CA"/>
        </a:p>
      </dgm:t>
    </dgm:pt>
    <dgm:pt modelId="{1E61F540-48E2-4C18-BD7C-9986A012EC9A}" type="sibTrans" cxnId="{29C506E1-4952-4CA3-940E-63D5DC687B4A}">
      <dgm:prSet/>
      <dgm:spPr/>
      <dgm:t>
        <a:bodyPr/>
        <a:lstStyle/>
        <a:p>
          <a:endParaRPr lang="en-CA"/>
        </a:p>
      </dgm:t>
    </dgm:pt>
    <dgm:pt modelId="{C8CF8A53-51C3-4BE4-96F6-54634AFE0BE6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CA" sz="1800" dirty="0">
              <a:latin typeface="Montserrat" panose="00000500000000000000" pitchFamily="2" charset="0"/>
              <a:cs typeface="Mongolian Baiti" panose="03000500000000000000" pitchFamily="66" charset="0"/>
            </a:rPr>
            <a:t>Define custom tools that AI Agents can leverage as part of their Workflows. </a:t>
          </a:r>
        </a:p>
      </dgm:t>
    </dgm:pt>
    <dgm:pt modelId="{B096E5CE-BBBE-4D14-AEA2-13A9A74C0B67}" type="parTrans" cxnId="{3A22C4B2-E205-489E-85EF-6D6D5E760CA8}">
      <dgm:prSet/>
      <dgm:spPr/>
      <dgm:t>
        <a:bodyPr/>
        <a:lstStyle/>
        <a:p>
          <a:endParaRPr lang="en-CA"/>
        </a:p>
      </dgm:t>
    </dgm:pt>
    <dgm:pt modelId="{F5AD5E7B-7293-4F15-A211-296A9BFFB868}" type="sibTrans" cxnId="{3A22C4B2-E205-489E-85EF-6D6D5E760CA8}">
      <dgm:prSet/>
      <dgm:spPr/>
      <dgm:t>
        <a:bodyPr/>
        <a:lstStyle/>
        <a:p>
          <a:endParaRPr lang="en-CA"/>
        </a:p>
      </dgm:t>
    </dgm:pt>
    <dgm:pt modelId="{E3547E4F-5CC9-4826-99BF-E3E30431A7FD}">
      <dgm:prSet phldrT="[Text]" custT="1"/>
      <dgm:spPr>
        <a:solidFill>
          <a:schemeClr val="bg1">
            <a:lumMod val="50000"/>
          </a:schemeClr>
        </a:solidFill>
        <a:ln>
          <a:noFill/>
        </a:ln>
      </dgm:spPr>
      <dgm:t>
        <a:bodyPr/>
        <a:lstStyle/>
        <a:p>
          <a:r>
            <a:rPr lang="en-CA" sz="1800" dirty="0">
              <a:latin typeface="Montserrat" panose="00000500000000000000" pitchFamily="2" charset="0"/>
              <a:cs typeface="Mongolian Baiti" panose="03000500000000000000" pitchFamily="66" charset="0"/>
            </a:rPr>
            <a:t>Define LangGraph workflows that include conditional edges &amp; Multi-stage nodes.</a:t>
          </a:r>
        </a:p>
      </dgm:t>
    </dgm:pt>
    <dgm:pt modelId="{EBE6588C-A97C-4008-9EA9-06399F4BF453}" type="parTrans" cxnId="{B09238AB-5370-43C6-A55E-B804EEE1DAFA}">
      <dgm:prSet/>
      <dgm:spPr/>
      <dgm:t>
        <a:bodyPr/>
        <a:lstStyle/>
        <a:p>
          <a:endParaRPr lang="en-CA"/>
        </a:p>
      </dgm:t>
    </dgm:pt>
    <dgm:pt modelId="{6CDD71FE-9FB6-4A4C-A347-7E9AD48D5A92}" type="sibTrans" cxnId="{B09238AB-5370-43C6-A55E-B804EEE1DAFA}">
      <dgm:prSet/>
      <dgm:spPr/>
      <dgm:t>
        <a:bodyPr/>
        <a:lstStyle/>
        <a:p>
          <a:endParaRPr lang="en-CA"/>
        </a:p>
      </dgm:t>
    </dgm:pt>
    <dgm:pt modelId="{91AECCB5-357E-4817-8D8B-617F328E7EE2}" type="pres">
      <dgm:prSet presAssocID="{C5BB5DF1-6160-48DA-9244-780755A51C37}" presName="diagram" presStyleCnt="0">
        <dgm:presLayoutVars>
          <dgm:dir/>
          <dgm:resizeHandles val="exact"/>
        </dgm:presLayoutVars>
      </dgm:prSet>
      <dgm:spPr/>
    </dgm:pt>
    <dgm:pt modelId="{D9147124-3C63-4A4D-8C9B-C522176F03EC}" type="pres">
      <dgm:prSet presAssocID="{1758920E-87FE-42D3-AADA-4D6760E5C14D}" presName="node" presStyleLbl="node1" presStyleIdx="0" presStyleCnt="6">
        <dgm:presLayoutVars>
          <dgm:bulletEnabled val="1"/>
        </dgm:presLayoutVars>
      </dgm:prSet>
      <dgm:spPr/>
    </dgm:pt>
    <dgm:pt modelId="{A988C4EC-B867-4B41-BF9C-5ADFE141F989}" type="pres">
      <dgm:prSet presAssocID="{75F90D20-7C91-41F5-93E2-216420DDF72E}" presName="sibTrans" presStyleCnt="0"/>
      <dgm:spPr/>
    </dgm:pt>
    <dgm:pt modelId="{9F3C62DF-E2EF-408F-8930-6BCC540EFB68}" type="pres">
      <dgm:prSet presAssocID="{86506516-895A-4F3D-8351-1AB2B14FCD48}" presName="node" presStyleLbl="node1" presStyleIdx="1" presStyleCnt="6">
        <dgm:presLayoutVars>
          <dgm:bulletEnabled val="1"/>
        </dgm:presLayoutVars>
      </dgm:prSet>
      <dgm:spPr/>
    </dgm:pt>
    <dgm:pt modelId="{1FAA6B84-78D2-4511-967A-47B08442FCE8}" type="pres">
      <dgm:prSet presAssocID="{2140B3CA-3E15-4C4E-B555-43F1B52DAE7A}" presName="sibTrans" presStyleCnt="0"/>
      <dgm:spPr/>
    </dgm:pt>
    <dgm:pt modelId="{3A84306E-590F-4BE7-9F0A-8DE1132ECC35}" type="pres">
      <dgm:prSet presAssocID="{FC596216-B428-498A-AB14-1CECEFAD85A9}" presName="node" presStyleLbl="node1" presStyleIdx="2" presStyleCnt="6">
        <dgm:presLayoutVars>
          <dgm:bulletEnabled val="1"/>
        </dgm:presLayoutVars>
      </dgm:prSet>
      <dgm:spPr/>
    </dgm:pt>
    <dgm:pt modelId="{355EFD29-5B1C-46CA-9B52-27D8B2E24CB8}" type="pres">
      <dgm:prSet presAssocID="{422B5151-E981-4CE3-B523-4E1C42D40234}" presName="sibTrans" presStyleCnt="0"/>
      <dgm:spPr/>
    </dgm:pt>
    <dgm:pt modelId="{684E9615-9C78-40D7-BC6B-EDC5ADDBD910}" type="pres">
      <dgm:prSet presAssocID="{B7970299-C0D9-4DB9-BDA8-31508C731338}" presName="node" presStyleLbl="node1" presStyleIdx="3" presStyleCnt="6">
        <dgm:presLayoutVars>
          <dgm:bulletEnabled val="1"/>
        </dgm:presLayoutVars>
      </dgm:prSet>
      <dgm:spPr/>
    </dgm:pt>
    <dgm:pt modelId="{712D1C62-6006-48D9-96D4-387694379D04}" type="pres">
      <dgm:prSet presAssocID="{1E61F540-48E2-4C18-BD7C-9986A012EC9A}" presName="sibTrans" presStyleCnt="0"/>
      <dgm:spPr/>
    </dgm:pt>
    <dgm:pt modelId="{0CF7FEE9-3600-424F-B4CD-AB423272DE84}" type="pres">
      <dgm:prSet presAssocID="{C8CF8A53-51C3-4BE4-96F6-54634AFE0BE6}" presName="node" presStyleLbl="node1" presStyleIdx="4" presStyleCnt="6">
        <dgm:presLayoutVars>
          <dgm:bulletEnabled val="1"/>
        </dgm:presLayoutVars>
      </dgm:prSet>
      <dgm:spPr/>
    </dgm:pt>
    <dgm:pt modelId="{0BB60245-E1AD-4696-9A35-EDF947C46120}" type="pres">
      <dgm:prSet presAssocID="{F5AD5E7B-7293-4F15-A211-296A9BFFB868}" presName="sibTrans" presStyleCnt="0"/>
      <dgm:spPr/>
    </dgm:pt>
    <dgm:pt modelId="{D794EB03-7769-4010-B6C7-92012E36D766}" type="pres">
      <dgm:prSet presAssocID="{E3547E4F-5CC9-4826-99BF-E3E30431A7FD}" presName="node" presStyleLbl="node1" presStyleIdx="5" presStyleCnt="6">
        <dgm:presLayoutVars>
          <dgm:bulletEnabled val="1"/>
        </dgm:presLayoutVars>
      </dgm:prSet>
      <dgm:spPr/>
    </dgm:pt>
  </dgm:ptLst>
  <dgm:cxnLst>
    <dgm:cxn modelId="{52CF0B02-85D5-48B5-8A97-CAACBC3230CB}" type="presOf" srcId="{FC596216-B428-498A-AB14-1CECEFAD85A9}" destId="{3A84306E-590F-4BE7-9F0A-8DE1132ECC35}" srcOrd="0" destOrd="0" presId="urn:microsoft.com/office/officeart/2005/8/layout/default"/>
    <dgm:cxn modelId="{AB1D6A1D-9C9B-4C43-84C3-B2650487305B}" srcId="{C5BB5DF1-6160-48DA-9244-780755A51C37}" destId="{86506516-895A-4F3D-8351-1AB2B14FCD48}" srcOrd="1" destOrd="0" parTransId="{BBEA61DC-6B2E-4731-BC79-3A80D602F43E}" sibTransId="{2140B3CA-3E15-4C4E-B555-43F1B52DAE7A}"/>
    <dgm:cxn modelId="{09402961-B16A-4689-998D-F2DFA4BC2A65}" type="presOf" srcId="{E3547E4F-5CC9-4826-99BF-E3E30431A7FD}" destId="{D794EB03-7769-4010-B6C7-92012E36D766}" srcOrd="0" destOrd="0" presId="urn:microsoft.com/office/officeart/2005/8/layout/default"/>
    <dgm:cxn modelId="{051732A5-B235-40AD-82B8-ED25AC2606C0}" srcId="{C5BB5DF1-6160-48DA-9244-780755A51C37}" destId="{1758920E-87FE-42D3-AADA-4D6760E5C14D}" srcOrd="0" destOrd="0" parTransId="{185C6719-8C73-4AEE-B932-0DF477EA7287}" sibTransId="{75F90D20-7C91-41F5-93E2-216420DDF72E}"/>
    <dgm:cxn modelId="{B09238AB-5370-43C6-A55E-B804EEE1DAFA}" srcId="{C5BB5DF1-6160-48DA-9244-780755A51C37}" destId="{E3547E4F-5CC9-4826-99BF-E3E30431A7FD}" srcOrd="5" destOrd="0" parTransId="{EBE6588C-A97C-4008-9EA9-06399F4BF453}" sibTransId="{6CDD71FE-9FB6-4A4C-A347-7E9AD48D5A92}"/>
    <dgm:cxn modelId="{3A22C4B2-E205-489E-85EF-6D6D5E760CA8}" srcId="{C5BB5DF1-6160-48DA-9244-780755A51C37}" destId="{C8CF8A53-51C3-4BE4-96F6-54634AFE0BE6}" srcOrd="4" destOrd="0" parTransId="{B096E5CE-BBBE-4D14-AEA2-13A9A74C0B67}" sibTransId="{F5AD5E7B-7293-4F15-A211-296A9BFFB868}"/>
    <dgm:cxn modelId="{B950E7BA-B58E-4499-A73B-18C0C3F23100}" type="presOf" srcId="{B7970299-C0D9-4DB9-BDA8-31508C731338}" destId="{684E9615-9C78-40D7-BC6B-EDC5ADDBD910}" srcOrd="0" destOrd="0" presId="urn:microsoft.com/office/officeart/2005/8/layout/default"/>
    <dgm:cxn modelId="{3C10F0DC-3A5C-4EC1-B115-A57BDCCAAB27}" type="presOf" srcId="{1758920E-87FE-42D3-AADA-4D6760E5C14D}" destId="{D9147124-3C63-4A4D-8C9B-C522176F03EC}" srcOrd="0" destOrd="0" presId="urn:microsoft.com/office/officeart/2005/8/layout/default"/>
    <dgm:cxn modelId="{29C506E1-4952-4CA3-940E-63D5DC687B4A}" srcId="{C5BB5DF1-6160-48DA-9244-780755A51C37}" destId="{B7970299-C0D9-4DB9-BDA8-31508C731338}" srcOrd="3" destOrd="0" parTransId="{93207F06-9D03-45F8-A571-3BAA9172F330}" sibTransId="{1E61F540-48E2-4C18-BD7C-9986A012EC9A}"/>
    <dgm:cxn modelId="{BCF0D0E2-7832-4736-98E9-D156945CD970}" type="presOf" srcId="{C5BB5DF1-6160-48DA-9244-780755A51C37}" destId="{91AECCB5-357E-4817-8D8B-617F328E7EE2}" srcOrd="0" destOrd="0" presId="urn:microsoft.com/office/officeart/2005/8/layout/default"/>
    <dgm:cxn modelId="{AA64BDEB-3D4C-4497-B88F-FF3DD8BAAF66}" type="presOf" srcId="{86506516-895A-4F3D-8351-1AB2B14FCD48}" destId="{9F3C62DF-E2EF-408F-8930-6BCC540EFB68}" srcOrd="0" destOrd="0" presId="urn:microsoft.com/office/officeart/2005/8/layout/default"/>
    <dgm:cxn modelId="{DC98DCEC-BA56-4AFE-AE2E-2651071B16A9}" type="presOf" srcId="{C8CF8A53-51C3-4BE4-96F6-54634AFE0BE6}" destId="{0CF7FEE9-3600-424F-B4CD-AB423272DE84}" srcOrd="0" destOrd="0" presId="urn:microsoft.com/office/officeart/2005/8/layout/default"/>
    <dgm:cxn modelId="{76D983F3-AD8B-4C87-BBC5-81934ABAD5FC}" srcId="{C5BB5DF1-6160-48DA-9244-780755A51C37}" destId="{FC596216-B428-498A-AB14-1CECEFAD85A9}" srcOrd="2" destOrd="0" parTransId="{6A9B8865-728D-422D-9FA2-DF61E547D864}" sibTransId="{422B5151-E981-4CE3-B523-4E1C42D40234}"/>
    <dgm:cxn modelId="{9C5EA30C-60F1-4A82-855A-3D052E4E3C7B}" type="presParOf" srcId="{91AECCB5-357E-4817-8D8B-617F328E7EE2}" destId="{D9147124-3C63-4A4D-8C9B-C522176F03EC}" srcOrd="0" destOrd="0" presId="urn:microsoft.com/office/officeart/2005/8/layout/default"/>
    <dgm:cxn modelId="{5B4777A6-A089-4A64-9298-C93F3A5F8BE8}" type="presParOf" srcId="{91AECCB5-357E-4817-8D8B-617F328E7EE2}" destId="{A988C4EC-B867-4B41-BF9C-5ADFE141F989}" srcOrd="1" destOrd="0" presId="urn:microsoft.com/office/officeart/2005/8/layout/default"/>
    <dgm:cxn modelId="{2A5A5513-0762-45CC-9DFC-A9B7B344BE7E}" type="presParOf" srcId="{91AECCB5-357E-4817-8D8B-617F328E7EE2}" destId="{9F3C62DF-E2EF-408F-8930-6BCC540EFB68}" srcOrd="2" destOrd="0" presId="urn:microsoft.com/office/officeart/2005/8/layout/default"/>
    <dgm:cxn modelId="{F9C73ED8-5864-4D5C-BE36-8C94B4EE52E8}" type="presParOf" srcId="{91AECCB5-357E-4817-8D8B-617F328E7EE2}" destId="{1FAA6B84-78D2-4511-967A-47B08442FCE8}" srcOrd="3" destOrd="0" presId="urn:microsoft.com/office/officeart/2005/8/layout/default"/>
    <dgm:cxn modelId="{B44081E4-45D0-4973-B9E0-9EAD8F2952AD}" type="presParOf" srcId="{91AECCB5-357E-4817-8D8B-617F328E7EE2}" destId="{3A84306E-590F-4BE7-9F0A-8DE1132ECC35}" srcOrd="4" destOrd="0" presId="urn:microsoft.com/office/officeart/2005/8/layout/default"/>
    <dgm:cxn modelId="{9AD70D04-A5FB-40AB-A3C2-492D82B82187}" type="presParOf" srcId="{91AECCB5-357E-4817-8D8B-617F328E7EE2}" destId="{355EFD29-5B1C-46CA-9B52-27D8B2E24CB8}" srcOrd="5" destOrd="0" presId="urn:microsoft.com/office/officeart/2005/8/layout/default"/>
    <dgm:cxn modelId="{2842E60F-19D4-4D94-884F-20BC3745147D}" type="presParOf" srcId="{91AECCB5-357E-4817-8D8B-617F328E7EE2}" destId="{684E9615-9C78-40D7-BC6B-EDC5ADDBD910}" srcOrd="6" destOrd="0" presId="urn:microsoft.com/office/officeart/2005/8/layout/default"/>
    <dgm:cxn modelId="{C358C449-C3DD-4F08-A30A-C004529F4A53}" type="presParOf" srcId="{91AECCB5-357E-4817-8D8B-617F328E7EE2}" destId="{712D1C62-6006-48D9-96D4-387694379D04}" srcOrd="7" destOrd="0" presId="urn:microsoft.com/office/officeart/2005/8/layout/default"/>
    <dgm:cxn modelId="{B117B724-7F78-4725-8453-625D1D503ED4}" type="presParOf" srcId="{91AECCB5-357E-4817-8D8B-617F328E7EE2}" destId="{0CF7FEE9-3600-424F-B4CD-AB423272DE84}" srcOrd="8" destOrd="0" presId="urn:microsoft.com/office/officeart/2005/8/layout/default"/>
    <dgm:cxn modelId="{A3AAD939-6FD4-4646-BACC-3AB28D3496E4}" type="presParOf" srcId="{91AECCB5-357E-4817-8D8B-617F328E7EE2}" destId="{0BB60245-E1AD-4696-9A35-EDF947C46120}" srcOrd="9" destOrd="0" presId="urn:microsoft.com/office/officeart/2005/8/layout/default"/>
    <dgm:cxn modelId="{77280D5F-5780-4B3E-87A1-24CBE0B51DAB}" type="presParOf" srcId="{91AECCB5-357E-4817-8D8B-617F328E7EE2}" destId="{D794EB03-7769-4010-B6C7-92012E36D766}" srcOrd="10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BB5DF1-6160-48DA-9244-780755A51C3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758920E-87FE-42D3-AADA-4D6760E5C14D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LangGraph’s low-level primitives provide the flexibility needed to create fully customizable agents with diverse control flows (single, multi-agent, hierarchical).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185C6719-8C73-4AEE-B932-0DF477EA7287}" type="parTrans" cxnId="{051732A5-B235-40AD-82B8-ED25AC2606C0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75F90D20-7C91-41F5-93E2-216420DDF72E}" type="sibTrans" cxnId="{051732A5-B235-40AD-82B8-ED25AC2606C0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86506516-895A-4F3D-8351-1AB2B14FCD48}">
      <dgm:prSet phldrT="[Text]" custT="1"/>
      <dgm:spPr>
        <a:solidFill>
          <a:srgbClr val="D56E48"/>
        </a:solidFill>
        <a:ln>
          <a:solidFill>
            <a:srgbClr val="D56E48"/>
          </a:solidFill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Prevent agents from veering off course with easy-to-add moderation and quality controls. Add human-in-the-loop checks to steer and approve agent actions.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BBEA61DC-6B2E-4731-BC79-3A80D602F43E}" type="parTrans" cxnId="{AB1D6A1D-9C9B-4C43-84C3-B2650487305B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2140B3CA-3E15-4C4E-B555-43F1B52DAE7A}" type="sibTrans" cxnId="{AB1D6A1D-9C9B-4C43-84C3-B2650487305B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7E4AF8B3-1543-4BDD-9770-38EA2325D2E4}">
      <dgm:prSet phldrT="[Text]" custT="1"/>
      <dgm:spPr>
        <a:solidFill>
          <a:srgbClr val="11CCDD"/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LangGraph’s built-in memory stores conversation histories and maintains context over time, enabling rich, personalized interactions across sessions.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96D4973E-3A57-49B9-9E8C-160773626E74}" type="parTrans" cxnId="{B16DFB29-E3EF-4C32-9481-9576909B8D9F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E4A0E121-FFAD-43B8-BB01-EA157B1771C2}" type="sibTrans" cxnId="{B16DFB29-E3EF-4C32-9481-9576909B8D9F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3A4DE6D8-3D40-4CC2-804A-C46F0D34E2A5}">
      <dgm:prSet phldrT="[Text]" custT="1"/>
      <dgm:spPr>
        <a:solidFill>
          <a:schemeClr val="tx1">
            <a:lumMod val="50000"/>
            <a:lumOff val="50000"/>
          </a:schemeClr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Bridge user expectations and agent capabilities with native token-by-token streaming, showing agent reasoning and actions in real time.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C8E0CB72-B3CF-42DD-979B-B8D410AADC26}" type="parTrans" cxnId="{1A86AD26-6E9C-479E-9C7A-36AB99E65A31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A5A62762-EE40-400B-B939-A85AD1AD2DC9}" type="sibTrans" cxnId="{1A86AD26-6E9C-479E-9C7A-36AB99E65A31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91AECCB5-357E-4817-8D8B-617F328E7EE2}" type="pres">
      <dgm:prSet presAssocID="{C5BB5DF1-6160-48DA-9244-780755A51C37}" presName="diagram" presStyleCnt="0">
        <dgm:presLayoutVars>
          <dgm:dir/>
          <dgm:resizeHandles val="exact"/>
        </dgm:presLayoutVars>
      </dgm:prSet>
      <dgm:spPr/>
    </dgm:pt>
    <dgm:pt modelId="{D9147124-3C63-4A4D-8C9B-C522176F03EC}" type="pres">
      <dgm:prSet presAssocID="{1758920E-87FE-42D3-AADA-4D6760E5C14D}" presName="node" presStyleLbl="node1" presStyleIdx="0" presStyleCnt="4">
        <dgm:presLayoutVars>
          <dgm:bulletEnabled val="1"/>
        </dgm:presLayoutVars>
      </dgm:prSet>
      <dgm:spPr/>
    </dgm:pt>
    <dgm:pt modelId="{A988C4EC-B867-4B41-BF9C-5ADFE141F989}" type="pres">
      <dgm:prSet presAssocID="{75F90D20-7C91-41F5-93E2-216420DDF72E}" presName="sibTrans" presStyleCnt="0"/>
      <dgm:spPr/>
    </dgm:pt>
    <dgm:pt modelId="{9F3C62DF-E2EF-408F-8930-6BCC540EFB68}" type="pres">
      <dgm:prSet presAssocID="{86506516-895A-4F3D-8351-1AB2B14FCD48}" presName="node" presStyleLbl="node1" presStyleIdx="1" presStyleCnt="4">
        <dgm:presLayoutVars>
          <dgm:bulletEnabled val="1"/>
        </dgm:presLayoutVars>
      </dgm:prSet>
      <dgm:spPr/>
    </dgm:pt>
    <dgm:pt modelId="{1FAA6B84-78D2-4511-967A-47B08442FCE8}" type="pres">
      <dgm:prSet presAssocID="{2140B3CA-3E15-4C4E-B555-43F1B52DAE7A}" presName="sibTrans" presStyleCnt="0"/>
      <dgm:spPr/>
    </dgm:pt>
    <dgm:pt modelId="{C874591B-3FD4-4A20-85A5-4FDDEFF0840A}" type="pres">
      <dgm:prSet presAssocID="{7E4AF8B3-1543-4BDD-9770-38EA2325D2E4}" presName="node" presStyleLbl="node1" presStyleIdx="2" presStyleCnt="4">
        <dgm:presLayoutVars>
          <dgm:bulletEnabled val="1"/>
        </dgm:presLayoutVars>
      </dgm:prSet>
      <dgm:spPr/>
    </dgm:pt>
    <dgm:pt modelId="{ABB9BE4C-B062-4942-B377-B71AE4943650}" type="pres">
      <dgm:prSet presAssocID="{E4A0E121-FFAD-43B8-BB01-EA157B1771C2}" presName="sibTrans" presStyleCnt="0"/>
      <dgm:spPr/>
    </dgm:pt>
    <dgm:pt modelId="{7924884B-B849-42B0-BAA4-53AA3D3FFC33}" type="pres">
      <dgm:prSet presAssocID="{3A4DE6D8-3D40-4CC2-804A-C46F0D34E2A5}" presName="node" presStyleLbl="node1" presStyleIdx="3" presStyleCnt="4">
        <dgm:presLayoutVars>
          <dgm:bulletEnabled val="1"/>
        </dgm:presLayoutVars>
      </dgm:prSet>
      <dgm:spPr/>
    </dgm:pt>
  </dgm:ptLst>
  <dgm:cxnLst>
    <dgm:cxn modelId="{AB1D6A1D-9C9B-4C43-84C3-B2650487305B}" srcId="{C5BB5DF1-6160-48DA-9244-780755A51C37}" destId="{86506516-895A-4F3D-8351-1AB2B14FCD48}" srcOrd="1" destOrd="0" parTransId="{BBEA61DC-6B2E-4731-BC79-3A80D602F43E}" sibTransId="{2140B3CA-3E15-4C4E-B555-43F1B52DAE7A}"/>
    <dgm:cxn modelId="{1A86AD26-6E9C-479E-9C7A-36AB99E65A31}" srcId="{C5BB5DF1-6160-48DA-9244-780755A51C37}" destId="{3A4DE6D8-3D40-4CC2-804A-C46F0D34E2A5}" srcOrd="3" destOrd="0" parTransId="{C8E0CB72-B3CF-42DD-979B-B8D410AADC26}" sibTransId="{A5A62762-EE40-400B-B939-A85AD1AD2DC9}"/>
    <dgm:cxn modelId="{B16DFB29-E3EF-4C32-9481-9576909B8D9F}" srcId="{C5BB5DF1-6160-48DA-9244-780755A51C37}" destId="{7E4AF8B3-1543-4BDD-9770-38EA2325D2E4}" srcOrd="2" destOrd="0" parTransId="{96D4973E-3A57-49B9-9E8C-160773626E74}" sibTransId="{E4A0E121-FFAD-43B8-BB01-EA157B1771C2}"/>
    <dgm:cxn modelId="{57C56E7B-1F5E-46FC-9C4A-606D3E96291C}" type="presOf" srcId="{3A4DE6D8-3D40-4CC2-804A-C46F0D34E2A5}" destId="{7924884B-B849-42B0-BAA4-53AA3D3FFC33}" srcOrd="0" destOrd="0" presId="urn:microsoft.com/office/officeart/2005/8/layout/default"/>
    <dgm:cxn modelId="{46E4C18E-BB11-48B4-B15B-BD1235998A79}" type="presOf" srcId="{7E4AF8B3-1543-4BDD-9770-38EA2325D2E4}" destId="{C874591B-3FD4-4A20-85A5-4FDDEFF0840A}" srcOrd="0" destOrd="0" presId="urn:microsoft.com/office/officeart/2005/8/layout/default"/>
    <dgm:cxn modelId="{051732A5-B235-40AD-82B8-ED25AC2606C0}" srcId="{C5BB5DF1-6160-48DA-9244-780755A51C37}" destId="{1758920E-87FE-42D3-AADA-4D6760E5C14D}" srcOrd="0" destOrd="0" parTransId="{185C6719-8C73-4AEE-B932-0DF477EA7287}" sibTransId="{75F90D20-7C91-41F5-93E2-216420DDF72E}"/>
    <dgm:cxn modelId="{3C10F0DC-3A5C-4EC1-B115-A57BDCCAAB27}" type="presOf" srcId="{1758920E-87FE-42D3-AADA-4D6760E5C14D}" destId="{D9147124-3C63-4A4D-8C9B-C522176F03EC}" srcOrd="0" destOrd="0" presId="urn:microsoft.com/office/officeart/2005/8/layout/default"/>
    <dgm:cxn modelId="{BCF0D0E2-7832-4736-98E9-D156945CD970}" type="presOf" srcId="{C5BB5DF1-6160-48DA-9244-780755A51C37}" destId="{91AECCB5-357E-4817-8D8B-617F328E7EE2}" srcOrd="0" destOrd="0" presId="urn:microsoft.com/office/officeart/2005/8/layout/default"/>
    <dgm:cxn modelId="{AA64BDEB-3D4C-4497-B88F-FF3DD8BAAF66}" type="presOf" srcId="{86506516-895A-4F3D-8351-1AB2B14FCD48}" destId="{9F3C62DF-E2EF-408F-8930-6BCC540EFB68}" srcOrd="0" destOrd="0" presId="urn:microsoft.com/office/officeart/2005/8/layout/default"/>
    <dgm:cxn modelId="{9C5EA30C-60F1-4A82-855A-3D052E4E3C7B}" type="presParOf" srcId="{91AECCB5-357E-4817-8D8B-617F328E7EE2}" destId="{D9147124-3C63-4A4D-8C9B-C522176F03EC}" srcOrd="0" destOrd="0" presId="urn:microsoft.com/office/officeart/2005/8/layout/default"/>
    <dgm:cxn modelId="{5B4777A6-A089-4A64-9298-C93F3A5F8BE8}" type="presParOf" srcId="{91AECCB5-357E-4817-8D8B-617F328E7EE2}" destId="{A988C4EC-B867-4B41-BF9C-5ADFE141F989}" srcOrd="1" destOrd="0" presId="urn:microsoft.com/office/officeart/2005/8/layout/default"/>
    <dgm:cxn modelId="{2A5A5513-0762-45CC-9DFC-A9B7B344BE7E}" type="presParOf" srcId="{91AECCB5-357E-4817-8D8B-617F328E7EE2}" destId="{9F3C62DF-E2EF-408F-8930-6BCC540EFB68}" srcOrd="2" destOrd="0" presId="urn:microsoft.com/office/officeart/2005/8/layout/default"/>
    <dgm:cxn modelId="{F9C73ED8-5864-4D5C-BE36-8C94B4EE52E8}" type="presParOf" srcId="{91AECCB5-357E-4817-8D8B-617F328E7EE2}" destId="{1FAA6B84-78D2-4511-967A-47B08442FCE8}" srcOrd="3" destOrd="0" presId="urn:microsoft.com/office/officeart/2005/8/layout/default"/>
    <dgm:cxn modelId="{25039385-F730-478E-AFD4-E017B5AA6310}" type="presParOf" srcId="{91AECCB5-357E-4817-8D8B-617F328E7EE2}" destId="{C874591B-3FD4-4A20-85A5-4FDDEFF0840A}" srcOrd="4" destOrd="0" presId="urn:microsoft.com/office/officeart/2005/8/layout/default"/>
    <dgm:cxn modelId="{3639730F-938E-4CEB-8673-55D2000D2E4B}" type="presParOf" srcId="{91AECCB5-357E-4817-8D8B-617F328E7EE2}" destId="{ABB9BE4C-B062-4942-B377-B71AE4943650}" srcOrd="5" destOrd="0" presId="urn:microsoft.com/office/officeart/2005/8/layout/default"/>
    <dgm:cxn modelId="{5455EF4F-23B8-467B-BC67-2DDA5AE60DB0}" type="presParOf" srcId="{91AECCB5-357E-4817-8D8B-617F328E7EE2}" destId="{7924884B-B849-42B0-BAA4-53AA3D3FFC33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75956B-7142-45B3-8DE5-D244F09C1D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8D2E032-0B97-48FC-A6CA-0BD000138640}">
      <dgm:prSet custT="1"/>
      <dgm:spPr>
        <a:solidFill>
          <a:srgbClr val="D56E48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Learned how agents, nodes, edges, states, and conditions work together to form the foundation of a LangGraph workflow.</a:t>
          </a:r>
        </a:p>
      </dgm:t>
    </dgm:pt>
    <dgm:pt modelId="{52B61E58-110A-49C3-9F54-2D90926C9003}" type="parTrans" cxnId="{682BE536-069F-4200-8BE3-4154DDC27BE1}">
      <dgm:prSet/>
      <dgm:spPr/>
      <dgm:t>
        <a:bodyPr/>
        <a:lstStyle/>
        <a:p>
          <a:endParaRPr lang="en-CA" sz="1900"/>
        </a:p>
      </dgm:t>
    </dgm:pt>
    <dgm:pt modelId="{259148F1-C963-47A5-8CB6-21BE506A50F1}" type="sibTrans" cxnId="{682BE536-069F-4200-8BE3-4154DDC27BE1}">
      <dgm:prSet/>
      <dgm:spPr/>
      <dgm:t>
        <a:bodyPr/>
        <a:lstStyle/>
        <a:p>
          <a:endParaRPr lang="en-CA" sz="1900"/>
        </a:p>
      </dgm:t>
    </dgm:pt>
    <dgm:pt modelId="{F9E66560-F9C4-4B5A-AE19-836B3A6F72CC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Designed intelligent workflows by incorporating branching logic, conditional edges, and multi-stage nodes.</a:t>
          </a:r>
        </a:p>
      </dgm:t>
    </dgm:pt>
    <dgm:pt modelId="{EB0BD021-86CE-4CF2-BC00-9A2D0827F4F4}" type="parTrans" cxnId="{0B200B12-6E9A-4C3D-A285-2FF34DCCFFC6}">
      <dgm:prSet/>
      <dgm:spPr/>
      <dgm:t>
        <a:bodyPr/>
        <a:lstStyle/>
        <a:p>
          <a:endParaRPr lang="en-CA"/>
        </a:p>
      </dgm:t>
    </dgm:pt>
    <dgm:pt modelId="{29EBC6D6-E209-443E-B7A7-96ED3E729870}" type="sibTrans" cxnId="{0B200B12-6E9A-4C3D-A285-2FF34DCCFFC6}">
      <dgm:prSet/>
      <dgm:spPr/>
      <dgm:t>
        <a:bodyPr/>
        <a:lstStyle/>
        <a:p>
          <a:endParaRPr lang="en-CA"/>
        </a:p>
      </dgm:t>
    </dgm:pt>
    <dgm:pt modelId="{C416EA21-D524-49F2-B40F-03A11D716121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Integrated external tools by configuring API keys and creating custom tools for tasks like search, weather, and flight lookup.</a:t>
          </a:r>
        </a:p>
      </dgm:t>
    </dgm:pt>
    <dgm:pt modelId="{5250EC18-3F58-404F-A472-8210543372EC}" type="parTrans" cxnId="{6E69EF86-47C0-4B37-93B0-0E15FD274B11}">
      <dgm:prSet/>
      <dgm:spPr/>
      <dgm:t>
        <a:bodyPr/>
        <a:lstStyle/>
        <a:p>
          <a:endParaRPr lang="en-CA"/>
        </a:p>
      </dgm:t>
    </dgm:pt>
    <dgm:pt modelId="{567652F4-CE61-478C-9797-18D95AFC3150}" type="sibTrans" cxnId="{6E69EF86-47C0-4B37-93B0-0E15FD274B11}">
      <dgm:prSet/>
      <dgm:spPr/>
      <dgm:t>
        <a:bodyPr/>
        <a:lstStyle/>
        <a:p>
          <a:endParaRPr lang="en-CA"/>
        </a:p>
      </dgm:t>
    </dgm:pt>
    <dgm:pt modelId="{024E4480-295D-4AEE-8208-31CB9D533DA9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Enabled user interaction by connecting workflows to interfaces such as Gradio for real-time engagement.</a:t>
          </a:r>
        </a:p>
      </dgm:t>
    </dgm:pt>
    <dgm:pt modelId="{64EB455B-7C7D-4C76-AFA2-9D28DD3FB5C6}" type="parTrans" cxnId="{1D7E1713-D30C-4701-BB39-7E80AA3EE11F}">
      <dgm:prSet/>
      <dgm:spPr/>
      <dgm:t>
        <a:bodyPr/>
        <a:lstStyle/>
        <a:p>
          <a:endParaRPr lang="en-CA"/>
        </a:p>
      </dgm:t>
    </dgm:pt>
    <dgm:pt modelId="{4D47EAF3-0FE4-4B53-97B5-C225D5341F77}" type="sibTrans" cxnId="{1D7E1713-D30C-4701-BB39-7E80AA3EE11F}">
      <dgm:prSet/>
      <dgm:spPr/>
      <dgm:t>
        <a:bodyPr/>
        <a:lstStyle/>
        <a:p>
          <a:endParaRPr lang="en-CA"/>
        </a:p>
      </dgm:t>
    </dgm:pt>
    <dgm:pt modelId="{677ACD89-B4A1-4F11-B2CE-31B6BAAC1CB1}">
      <dgm:prSet custT="1"/>
      <dgm:spPr>
        <a:solidFill>
          <a:srgbClr val="D56E48"/>
        </a:solidFill>
      </dgm:spPr>
      <dgm:t>
        <a:bodyPr/>
        <a:lstStyle/>
        <a:p>
          <a:r>
            <a:rPr lang="en-US" sz="1800" dirty="0">
              <a:latin typeface="Montserrat" panose="00000500000000000000" pitchFamily="2" charset="0"/>
            </a:rPr>
            <a:t>Applied your knowledge to build smart, task-oriented AI systems that solve real-world problems.</a:t>
          </a:r>
        </a:p>
      </dgm:t>
    </dgm:pt>
    <dgm:pt modelId="{1B2FED88-8F7C-4DF7-B32C-D2BF3602431D}" type="parTrans" cxnId="{5975DECC-D962-4DC7-B78C-F957AA68AE55}">
      <dgm:prSet/>
      <dgm:spPr/>
      <dgm:t>
        <a:bodyPr/>
        <a:lstStyle/>
        <a:p>
          <a:endParaRPr lang="en-CA"/>
        </a:p>
      </dgm:t>
    </dgm:pt>
    <dgm:pt modelId="{FA0F2A90-05B9-4E2C-86E8-D9E745D39445}" type="sibTrans" cxnId="{5975DECC-D962-4DC7-B78C-F957AA68AE55}">
      <dgm:prSet/>
      <dgm:spPr/>
      <dgm:t>
        <a:bodyPr/>
        <a:lstStyle/>
        <a:p>
          <a:endParaRPr lang="en-CA"/>
        </a:p>
      </dgm:t>
    </dgm:pt>
    <dgm:pt modelId="{D0CCD457-7D44-40F6-A1E5-BE2FB793C746}" type="pres">
      <dgm:prSet presAssocID="{E375956B-7142-45B3-8DE5-D244F09C1DB8}" presName="linear" presStyleCnt="0">
        <dgm:presLayoutVars>
          <dgm:animLvl val="lvl"/>
          <dgm:resizeHandles val="exact"/>
        </dgm:presLayoutVars>
      </dgm:prSet>
      <dgm:spPr/>
    </dgm:pt>
    <dgm:pt modelId="{EFBD4A4C-43A2-4840-AABB-D7653C95F957}" type="pres">
      <dgm:prSet presAssocID="{C8D2E032-0B97-48FC-A6CA-0BD00013864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E6AD6D8-D2C0-4606-8EDC-5558C7DB5137}" type="pres">
      <dgm:prSet presAssocID="{259148F1-C963-47A5-8CB6-21BE506A50F1}" presName="spacer" presStyleCnt="0"/>
      <dgm:spPr/>
    </dgm:pt>
    <dgm:pt modelId="{2876D3D3-2CE0-4844-904C-C662375C6273}" type="pres">
      <dgm:prSet presAssocID="{F9E66560-F9C4-4B5A-AE19-836B3A6F72C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4702706-CC4D-46C6-9908-E0B9AADD23E8}" type="pres">
      <dgm:prSet presAssocID="{29EBC6D6-E209-443E-B7A7-96ED3E729870}" presName="spacer" presStyleCnt="0"/>
      <dgm:spPr/>
    </dgm:pt>
    <dgm:pt modelId="{66C56794-3619-40F5-BED5-95297678B6B1}" type="pres">
      <dgm:prSet presAssocID="{C416EA21-D524-49F2-B40F-03A11D7161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818107F-EB7C-4B2D-B513-E4741B72080B}" type="pres">
      <dgm:prSet presAssocID="{567652F4-CE61-478C-9797-18D95AFC3150}" presName="spacer" presStyleCnt="0"/>
      <dgm:spPr/>
    </dgm:pt>
    <dgm:pt modelId="{A0631A4B-73D8-49F5-A808-62342DDAB296}" type="pres">
      <dgm:prSet presAssocID="{024E4480-295D-4AEE-8208-31CB9D533DA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7EBBCB-ED31-43E4-8864-088F9139BF9E}" type="pres">
      <dgm:prSet presAssocID="{4D47EAF3-0FE4-4B53-97B5-C225D5341F77}" presName="spacer" presStyleCnt="0"/>
      <dgm:spPr/>
    </dgm:pt>
    <dgm:pt modelId="{80150A13-F3D3-4A11-AAF9-1E214B882517}" type="pres">
      <dgm:prSet presAssocID="{677ACD89-B4A1-4F11-B2CE-31B6BAAC1CB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AF9F502-BBF4-4E13-99D1-8ED98F52CE0B}" type="presOf" srcId="{C8D2E032-0B97-48FC-A6CA-0BD000138640}" destId="{EFBD4A4C-43A2-4840-AABB-D7653C95F957}" srcOrd="0" destOrd="0" presId="urn:microsoft.com/office/officeart/2005/8/layout/vList2"/>
    <dgm:cxn modelId="{0B200B12-6E9A-4C3D-A285-2FF34DCCFFC6}" srcId="{E375956B-7142-45B3-8DE5-D244F09C1DB8}" destId="{F9E66560-F9C4-4B5A-AE19-836B3A6F72CC}" srcOrd="1" destOrd="0" parTransId="{EB0BD021-86CE-4CF2-BC00-9A2D0827F4F4}" sibTransId="{29EBC6D6-E209-443E-B7A7-96ED3E729870}"/>
    <dgm:cxn modelId="{1D7E1713-D30C-4701-BB39-7E80AA3EE11F}" srcId="{E375956B-7142-45B3-8DE5-D244F09C1DB8}" destId="{024E4480-295D-4AEE-8208-31CB9D533DA9}" srcOrd="3" destOrd="0" parTransId="{64EB455B-7C7D-4C76-AFA2-9D28DD3FB5C6}" sibTransId="{4D47EAF3-0FE4-4B53-97B5-C225D5341F77}"/>
    <dgm:cxn modelId="{682BE536-069F-4200-8BE3-4154DDC27BE1}" srcId="{E375956B-7142-45B3-8DE5-D244F09C1DB8}" destId="{C8D2E032-0B97-48FC-A6CA-0BD000138640}" srcOrd="0" destOrd="0" parTransId="{52B61E58-110A-49C3-9F54-2D90926C9003}" sibTransId="{259148F1-C963-47A5-8CB6-21BE506A50F1}"/>
    <dgm:cxn modelId="{D6E28871-92F6-445F-A795-DA22E907AF19}" type="presOf" srcId="{F9E66560-F9C4-4B5A-AE19-836B3A6F72CC}" destId="{2876D3D3-2CE0-4844-904C-C662375C6273}" srcOrd="0" destOrd="0" presId="urn:microsoft.com/office/officeart/2005/8/layout/vList2"/>
    <dgm:cxn modelId="{EE709B51-9240-43E4-B7F8-4286834E3CDC}" type="presOf" srcId="{677ACD89-B4A1-4F11-B2CE-31B6BAAC1CB1}" destId="{80150A13-F3D3-4A11-AAF9-1E214B882517}" srcOrd="0" destOrd="0" presId="urn:microsoft.com/office/officeart/2005/8/layout/vList2"/>
    <dgm:cxn modelId="{3DB94377-D7C8-4459-A16F-657476F92902}" type="presOf" srcId="{024E4480-295D-4AEE-8208-31CB9D533DA9}" destId="{A0631A4B-73D8-49F5-A808-62342DDAB296}" srcOrd="0" destOrd="0" presId="urn:microsoft.com/office/officeart/2005/8/layout/vList2"/>
    <dgm:cxn modelId="{6E69EF86-47C0-4B37-93B0-0E15FD274B11}" srcId="{E375956B-7142-45B3-8DE5-D244F09C1DB8}" destId="{C416EA21-D524-49F2-B40F-03A11D716121}" srcOrd="2" destOrd="0" parTransId="{5250EC18-3F58-404F-A472-8210543372EC}" sibTransId="{567652F4-CE61-478C-9797-18D95AFC3150}"/>
    <dgm:cxn modelId="{2334A0B9-8EDC-47A9-86DA-45A792C8F7A4}" type="presOf" srcId="{E375956B-7142-45B3-8DE5-D244F09C1DB8}" destId="{D0CCD457-7D44-40F6-A1E5-BE2FB793C746}" srcOrd="0" destOrd="0" presId="urn:microsoft.com/office/officeart/2005/8/layout/vList2"/>
    <dgm:cxn modelId="{5975DECC-D962-4DC7-B78C-F957AA68AE55}" srcId="{E375956B-7142-45B3-8DE5-D244F09C1DB8}" destId="{677ACD89-B4A1-4F11-B2CE-31B6BAAC1CB1}" srcOrd="4" destOrd="0" parTransId="{1B2FED88-8F7C-4DF7-B32C-D2BF3602431D}" sibTransId="{FA0F2A90-05B9-4E2C-86E8-D9E745D39445}"/>
    <dgm:cxn modelId="{F4FB66F3-5C1A-435B-972E-0F75AED9A9A3}" type="presOf" srcId="{C416EA21-D524-49F2-B40F-03A11D716121}" destId="{66C56794-3619-40F5-BED5-95297678B6B1}" srcOrd="0" destOrd="0" presId="urn:microsoft.com/office/officeart/2005/8/layout/vList2"/>
    <dgm:cxn modelId="{A8F1A2FF-ECEF-41B8-83B6-4A1571256D01}" type="presParOf" srcId="{D0CCD457-7D44-40F6-A1E5-BE2FB793C746}" destId="{EFBD4A4C-43A2-4840-AABB-D7653C95F957}" srcOrd="0" destOrd="0" presId="urn:microsoft.com/office/officeart/2005/8/layout/vList2"/>
    <dgm:cxn modelId="{443E2876-1C7A-4864-8DDB-9E339A77CBC6}" type="presParOf" srcId="{D0CCD457-7D44-40F6-A1E5-BE2FB793C746}" destId="{FE6AD6D8-D2C0-4606-8EDC-5558C7DB5137}" srcOrd="1" destOrd="0" presId="urn:microsoft.com/office/officeart/2005/8/layout/vList2"/>
    <dgm:cxn modelId="{4F4E694F-CD5D-4481-9535-61F7E4E97128}" type="presParOf" srcId="{D0CCD457-7D44-40F6-A1E5-BE2FB793C746}" destId="{2876D3D3-2CE0-4844-904C-C662375C6273}" srcOrd="2" destOrd="0" presId="urn:microsoft.com/office/officeart/2005/8/layout/vList2"/>
    <dgm:cxn modelId="{1807033B-C710-4DA6-AE0B-CC99C1D0774F}" type="presParOf" srcId="{D0CCD457-7D44-40F6-A1E5-BE2FB793C746}" destId="{94702706-CC4D-46C6-9908-E0B9AADD23E8}" srcOrd="3" destOrd="0" presId="urn:microsoft.com/office/officeart/2005/8/layout/vList2"/>
    <dgm:cxn modelId="{169B2076-DD45-4356-8DBF-94FE50EBBEF4}" type="presParOf" srcId="{D0CCD457-7D44-40F6-A1E5-BE2FB793C746}" destId="{66C56794-3619-40F5-BED5-95297678B6B1}" srcOrd="4" destOrd="0" presId="urn:microsoft.com/office/officeart/2005/8/layout/vList2"/>
    <dgm:cxn modelId="{DB00E8B4-0F1C-4140-93F2-44A23D93C1A7}" type="presParOf" srcId="{D0CCD457-7D44-40F6-A1E5-BE2FB793C746}" destId="{5818107F-EB7C-4B2D-B513-E4741B72080B}" srcOrd="5" destOrd="0" presId="urn:microsoft.com/office/officeart/2005/8/layout/vList2"/>
    <dgm:cxn modelId="{72535D74-61F9-4F65-84FF-6728377BE4D2}" type="presParOf" srcId="{D0CCD457-7D44-40F6-A1E5-BE2FB793C746}" destId="{A0631A4B-73D8-49F5-A808-62342DDAB296}" srcOrd="6" destOrd="0" presId="urn:microsoft.com/office/officeart/2005/8/layout/vList2"/>
    <dgm:cxn modelId="{340A3719-355F-41BF-A541-492ECEFD8FB4}" type="presParOf" srcId="{D0CCD457-7D44-40F6-A1E5-BE2FB793C746}" destId="{B27EBBCB-ED31-43E4-8864-088F9139BF9E}" srcOrd="7" destOrd="0" presId="urn:microsoft.com/office/officeart/2005/8/layout/vList2"/>
    <dgm:cxn modelId="{F2C48E0B-B6C3-44F3-AD2F-931F6113B0BB}" type="presParOf" srcId="{D0CCD457-7D44-40F6-A1E5-BE2FB793C746}" destId="{80150A13-F3D3-4A11-AAF9-1E214B88251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47124-3C63-4A4D-8C9B-C522176F03EC}">
      <dsp:nvSpPr>
        <dsp:cNvPr id="0" name=""/>
        <dsp:cNvSpPr/>
      </dsp:nvSpPr>
      <dsp:spPr>
        <a:xfrm>
          <a:off x="0" y="225068"/>
          <a:ext cx="3002367" cy="180142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basic concept of building Agentic AI workflows in LangGraph.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0" y="225068"/>
        <a:ext cx="3002367" cy="1801420"/>
      </dsp:txXfrm>
    </dsp:sp>
    <dsp:sp modelId="{9F3C62DF-E2EF-408F-8930-6BCC540EFB68}">
      <dsp:nvSpPr>
        <dsp:cNvPr id="0" name=""/>
        <dsp:cNvSpPr/>
      </dsp:nvSpPr>
      <dsp:spPr>
        <a:xfrm>
          <a:off x="3302604" y="225068"/>
          <a:ext cx="3002367" cy="1801420"/>
        </a:xfrm>
        <a:prstGeom prst="rect">
          <a:avLst/>
        </a:prstGeom>
        <a:solidFill>
          <a:srgbClr val="D56E48"/>
        </a:solidFill>
        <a:ln w="12700" cap="flat" cmpd="sng" algn="ctr">
          <a:solidFill>
            <a:srgbClr val="D56E4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Configure API Keys for external tools to perform web search, finding flights, &amp; weather conditions. 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3302604" y="225068"/>
        <a:ext cx="3002367" cy="1801420"/>
      </dsp:txXfrm>
    </dsp:sp>
    <dsp:sp modelId="{3A84306E-590F-4BE7-9F0A-8DE1132ECC35}">
      <dsp:nvSpPr>
        <dsp:cNvPr id="0" name=""/>
        <dsp:cNvSpPr/>
      </dsp:nvSpPr>
      <dsp:spPr>
        <a:xfrm>
          <a:off x="6605209" y="225068"/>
          <a:ext cx="3002367" cy="1801420"/>
        </a:xfrm>
        <a:prstGeom prst="rect">
          <a:avLst/>
        </a:prstGeom>
        <a:solidFill>
          <a:srgbClr val="1BBFD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core components of LangGraph including states, edges, &amp; conditional edges, &amp; nodes.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6605209" y="225068"/>
        <a:ext cx="3002367" cy="1801420"/>
      </dsp:txXfrm>
    </dsp:sp>
    <dsp:sp modelId="{684E9615-9C78-40D7-BC6B-EDC5ADDBD910}">
      <dsp:nvSpPr>
        <dsp:cNvPr id="0" name=""/>
        <dsp:cNvSpPr/>
      </dsp:nvSpPr>
      <dsp:spPr>
        <a:xfrm>
          <a:off x="0" y="2326726"/>
          <a:ext cx="3002367" cy="1801420"/>
        </a:xfrm>
        <a:prstGeom prst="rect">
          <a:avLst/>
        </a:prstGeom>
        <a:solidFill>
          <a:srgbClr val="D56E48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Connecting our LangGraph agent to a user interface so users can interact with it using Gradio.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0" y="2326726"/>
        <a:ext cx="3002367" cy="1801420"/>
      </dsp:txXfrm>
    </dsp:sp>
    <dsp:sp modelId="{0CF7FEE9-3600-424F-B4CD-AB423272DE84}">
      <dsp:nvSpPr>
        <dsp:cNvPr id="0" name=""/>
        <dsp:cNvSpPr/>
      </dsp:nvSpPr>
      <dsp:spPr>
        <a:xfrm>
          <a:off x="3302604" y="2326726"/>
          <a:ext cx="3002367" cy="180142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Define custom tools that AI Agents can leverage as part of their Workflows. </a:t>
          </a:r>
        </a:p>
      </dsp:txBody>
      <dsp:txXfrm>
        <a:off x="3302604" y="2326726"/>
        <a:ext cx="3002367" cy="1801420"/>
      </dsp:txXfrm>
    </dsp:sp>
    <dsp:sp modelId="{D794EB03-7769-4010-B6C7-92012E36D766}">
      <dsp:nvSpPr>
        <dsp:cNvPr id="0" name=""/>
        <dsp:cNvSpPr/>
      </dsp:nvSpPr>
      <dsp:spPr>
        <a:xfrm>
          <a:off x="6605209" y="2326726"/>
          <a:ext cx="3002367" cy="1801420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Define LangGraph workflows that include conditional edges &amp; Multi-stage nodes.</a:t>
          </a:r>
        </a:p>
      </dsp:txBody>
      <dsp:txXfrm>
        <a:off x="6605209" y="2326726"/>
        <a:ext cx="3002367" cy="18014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47124-3C63-4A4D-8C9B-C522176F03EC}">
      <dsp:nvSpPr>
        <dsp:cNvPr id="0" name=""/>
        <dsp:cNvSpPr/>
      </dsp:nvSpPr>
      <dsp:spPr>
        <a:xfrm>
          <a:off x="629414" y="1127"/>
          <a:ext cx="3602900" cy="216174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LangGraph’s low-level primitives provide the flexibility needed to create fully customizable agents with diverse control flows (single, multi-agent, hierarchical).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629414" y="1127"/>
        <a:ext cx="3602900" cy="2161740"/>
      </dsp:txXfrm>
    </dsp:sp>
    <dsp:sp modelId="{9F3C62DF-E2EF-408F-8930-6BCC540EFB68}">
      <dsp:nvSpPr>
        <dsp:cNvPr id="0" name=""/>
        <dsp:cNvSpPr/>
      </dsp:nvSpPr>
      <dsp:spPr>
        <a:xfrm>
          <a:off x="4592606" y="1127"/>
          <a:ext cx="3602900" cy="2161740"/>
        </a:xfrm>
        <a:prstGeom prst="rect">
          <a:avLst/>
        </a:prstGeom>
        <a:solidFill>
          <a:srgbClr val="D56E48"/>
        </a:solidFill>
        <a:ln w="12700" cap="flat" cmpd="sng" algn="ctr">
          <a:solidFill>
            <a:srgbClr val="D56E4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Prevent agents from veering off course with easy-to-add moderation and quality controls. Add human-in-the-loop checks to steer and approve agent actions.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4592606" y="1127"/>
        <a:ext cx="3602900" cy="2161740"/>
      </dsp:txXfrm>
    </dsp:sp>
    <dsp:sp modelId="{C874591B-3FD4-4A20-85A5-4FDDEFF0840A}">
      <dsp:nvSpPr>
        <dsp:cNvPr id="0" name=""/>
        <dsp:cNvSpPr/>
      </dsp:nvSpPr>
      <dsp:spPr>
        <a:xfrm>
          <a:off x="8555797" y="1127"/>
          <a:ext cx="3602900" cy="2161740"/>
        </a:xfrm>
        <a:prstGeom prst="rect">
          <a:avLst/>
        </a:prstGeom>
        <a:solidFill>
          <a:srgbClr val="11CCDD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LangGraph’s built-in memory stores conversation histories and maintains context over time, enabling rich, personalized interactions across sessions.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8555797" y="1127"/>
        <a:ext cx="3602900" cy="2161740"/>
      </dsp:txXfrm>
    </dsp:sp>
    <dsp:sp modelId="{7924884B-B849-42B0-BAA4-53AA3D3FFC33}">
      <dsp:nvSpPr>
        <dsp:cNvPr id="0" name=""/>
        <dsp:cNvSpPr/>
      </dsp:nvSpPr>
      <dsp:spPr>
        <a:xfrm>
          <a:off x="4592606" y="2523158"/>
          <a:ext cx="3602900" cy="2161740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Bridge user expectations and agent capabilities with native token-by-token streaming, showing agent reasoning and actions in real time.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4592606" y="2523158"/>
        <a:ext cx="3602900" cy="21617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D4A4C-43A2-4840-AABB-D7653C95F957}">
      <dsp:nvSpPr>
        <dsp:cNvPr id="0" name=""/>
        <dsp:cNvSpPr/>
      </dsp:nvSpPr>
      <dsp:spPr>
        <a:xfrm>
          <a:off x="0" y="38281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Learned how agents, nodes, edges, states, and conditions work together to form the foundation of a LangGraph workflow.</a:t>
          </a:r>
        </a:p>
      </dsp:txBody>
      <dsp:txXfrm>
        <a:off x="38381" y="76662"/>
        <a:ext cx="9187376" cy="709478"/>
      </dsp:txXfrm>
    </dsp:sp>
    <dsp:sp modelId="{2876D3D3-2CE0-4844-904C-C662375C6273}">
      <dsp:nvSpPr>
        <dsp:cNvPr id="0" name=""/>
        <dsp:cNvSpPr/>
      </dsp:nvSpPr>
      <dsp:spPr>
        <a:xfrm>
          <a:off x="0" y="9454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Designed intelligent workflows by incorporating branching logic, conditional edges, and multi-stage nodes.</a:t>
          </a:r>
        </a:p>
      </dsp:txBody>
      <dsp:txXfrm>
        <a:off x="38381" y="983863"/>
        <a:ext cx="9187376" cy="709478"/>
      </dsp:txXfrm>
    </dsp:sp>
    <dsp:sp modelId="{66C56794-3619-40F5-BED5-95297678B6B1}">
      <dsp:nvSpPr>
        <dsp:cNvPr id="0" name=""/>
        <dsp:cNvSpPr/>
      </dsp:nvSpPr>
      <dsp:spPr>
        <a:xfrm>
          <a:off x="0" y="18526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Integrated external tools by configuring API keys and creating custom tools for tasks like search, weather, and flight lookup.</a:t>
          </a:r>
        </a:p>
      </dsp:txBody>
      <dsp:txXfrm>
        <a:off x="38381" y="1891063"/>
        <a:ext cx="9187376" cy="709478"/>
      </dsp:txXfrm>
    </dsp:sp>
    <dsp:sp modelId="{A0631A4B-73D8-49F5-A808-62342DDAB296}">
      <dsp:nvSpPr>
        <dsp:cNvPr id="0" name=""/>
        <dsp:cNvSpPr/>
      </dsp:nvSpPr>
      <dsp:spPr>
        <a:xfrm>
          <a:off x="0" y="2759881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Enabled user interaction by connecting workflows to interfaces such as Gradio for real-time engagement.</a:t>
          </a:r>
        </a:p>
      </dsp:txBody>
      <dsp:txXfrm>
        <a:off x="38381" y="2798262"/>
        <a:ext cx="9187376" cy="709478"/>
      </dsp:txXfrm>
    </dsp:sp>
    <dsp:sp modelId="{80150A13-F3D3-4A11-AAF9-1E214B882517}">
      <dsp:nvSpPr>
        <dsp:cNvPr id="0" name=""/>
        <dsp:cNvSpPr/>
      </dsp:nvSpPr>
      <dsp:spPr>
        <a:xfrm>
          <a:off x="0" y="36670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Applied your knowledge to build smart, task-oriented AI systems that solve real-world problems.</a:t>
          </a:r>
        </a:p>
      </dsp:txBody>
      <dsp:txXfrm>
        <a:off x="38381" y="3705463"/>
        <a:ext cx="9187376" cy="709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911D1-6589-4D4A-810A-D1CB24D30600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34E27-21C0-AB42-9720-9468F68AD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57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6ED6F-859A-B746-837E-C5D978EC3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CAE93-A6A2-054F-8C31-54E8ABF6A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ADB13-4A11-2643-B65C-065BE177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C779B-2DF9-41ED-BDF6-094A96BB5831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8DD79-905B-054B-B597-6AB72529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D4DF4-5AD9-8C41-9C38-63470B328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4858-278B-D14B-9123-9451D8F7B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8E07C-511F-3A43-84A6-101101291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27FEB-35FC-E245-9B8A-12B95965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BBC8-E478-43C9-A4F1-EDD4F72015DC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7081-9459-C64F-895D-A9A37C0D0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1E24-D886-5444-8983-468379B78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3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7F08AD-56F2-8141-B3EC-B0792780C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7A58ED-0A7F-F541-B86D-470505704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2861A-7351-3846-BCB0-C5618DA09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21BB6-29D9-437A-B4EB-C48447ACC5C8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1FD98-D553-4C46-941B-9CF2C56A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676D-8472-4F4A-A337-CF5E8C49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0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93AB-04A1-834E-A498-C252C111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534D4-4817-FF44-8044-9A872518B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B8C4A-8264-ED4C-B758-FA62E7CC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3053-3D74-4D22-89B3-9024BA4F287F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0D2-BE66-FF45-B7B1-F69E22F0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B4184-A60F-6246-8A9A-79DD6FEC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2D0B-A98C-6E4C-9A34-47981F0C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55EE8E-C392-5E47-ADCB-A446128CA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14B18-53C2-D548-8CFF-5D7097F07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BCF6-84B7-49AA-A69F-35D95B9487C2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0654B-C8C3-F647-BDFC-BE54D2B2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63980-622B-334C-9137-9A8661519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8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2288-ED8B-E34E-BAB6-1D26157B9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AE68A-CA3F-9948-9F78-46C13FEE8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E62E7-8BD2-264E-A470-F8E73C9D6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23621-D1A0-D241-B666-A457ACCA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119D7-9FF6-460F-A484-0C02884C819E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69F7B-BD42-C44E-AA35-681E6A1C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7368C-62E4-C243-98AE-B5BC9B4F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0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8A85E-7345-A641-A78E-CFCE6B47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A13C7-3C24-DC40-8DAD-E16482E60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90715-8982-4245-AC34-4AFC280BD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4CC337-7A68-B44F-A75F-2EAED4C8C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BF17B-E9E2-5A4F-9564-4E8671A7A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DA4340-16C5-D64A-954E-D207165B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3F2F9-9F59-4926-81E1-5AE7B5F13616}" type="datetime1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44C0C9-507A-DC40-9896-CAA4CCBF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3C304-57C8-6848-8E40-051A6BFA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9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31005-2F0C-3F41-8F0D-B94FF1E8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EC46B-9591-7147-B23E-808DFCDBE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5E9FE-B00F-4787-941B-81F5C60BF956}" type="datetime1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8438C-4B28-CC47-9F0D-D243C0597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C64186-1092-3244-AA0C-4F8C98EC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7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1ABCA-C9B4-2C4E-A11A-21473A2C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063A8-27AB-4485-9BAB-385A926DB554}" type="datetime1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8B611-5E83-0843-977C-16E1A2E89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D3613-5124-BA4D-9CAB-52053A73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42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5775-3C65-984A-BA3D-74F6AA54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76B8A-7DF2-254A-A58A-3F781F1A7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C9F2F-598A-9444-B48C-6BA9400EF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A619B-B04E-A94F-B294-EE523AB82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EE9DF-0ED6-4B61-A1FD-8DD75280FE01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8418F-6D05-564F-ACAC-0CE18B41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2FA7B-E334-F841-9F55-8FE3994F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9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20FD-C21B-F942-933E-C7F1539A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0509F0-CB84-8346-88EC-B60FAB239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B07D7-B626-4245-8DB7-641F9BE45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92CF3-BF8E-CC45-AFD1-29BF7888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4C01-5047-4D04-A79D-6D96B1DB76E2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EEA5E-B447-2945-A61F-23F43D1B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3110A-1EF4-4E47-BC27-95CCC22D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6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070BF-9A90-A245-B77A-28DCF3E4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1332-889D-FA43-A51D-33C48B35B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FC81-D9EE-0347-B9BA-8E603587AC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29903-C382-4170-95C6-7F2CD4702B84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C4954-DDAB-064F-B985-8986B1132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0476A-2C89-5D4A-A893-BDE076899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1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7.png"/><Relationship Id="rId9" Type="http://schemas.microsoft.com/office/2007/relationships/diagramDrawing" Target="../diagrams/drawin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F529F-B86A-83C8-478E-307AC3091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2" y="-1"/>
            <a:ext cx="12198382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403872-6FAD-0F11-5844-575593A583D8}"/>
              </a:ext>
            </a:extLst>
          </p:cNvPr>
          <p:cNvSpPr/>
          <p:nvPr/>
        </p:nvSpPr>
        <p:spPr>
          <a:xfrm>
            <a:off x="134842" y="521528"/>
            <a:ext cx="47419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BUILD AGENTIC AI WORKFLOWS IN LANGGRAPH</a:t>
            </a:r>
            <a:endParaRPr lang="en-US" sz="3200" b="1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922CCA-AE82-A418-52D1-CBC82BEC1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1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25A83-A45E-B299-F409-21F31FFD4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548457-AB03-32DC-B192-B2B84F4C8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52D3D0-75E9-DDC2-5DE0-ECAA9985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3456656-D0C3-6C4D-D3FC-D12A263A3D68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5A031-2E6F-9766-33E1-D5ED16FCBFF1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C1CCF-5CCC-FAAB-0CB4-3AF09F064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14" y="747533"/>
            <a:ext cx="1924946" cy="1903870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E24D872-DDC7-DEAD-E0C1-41E38A1C87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3523096"/>
              </p:ext>
            </p:extLst>
          </p:nvPr>
        </p:nvGraphicFramePr>
        <p:xfrm>
          <a:off x="500964" y="1253741"/>
          <a:ext cx="9264138" cy="44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935898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909FB-E671-B17D-77BB-65311A51D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45C378-4A8E-9187-A206-DB4730F915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25B6F-0705-62E5-DF16-79898F062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990" y="1992488"/>
            <a:ext cx="5198017" cy="14365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A9FA6F-A71D-92D5-9E16-A91F986E09CE}"/>
              </a:ext>
            </a:extLst>
          </p:cNvPr>
          <p:cNvSpPr/>
          <p:nvPr/>
        </p:nvSpPr>
        <p:spPr>
          <a:xfrm>
            <a:off x="3306715" y="3495040"/>
            <a:ext cx="5578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9615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2CF4C-1E39-35CF-76EB-CE5FC9398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699D84-072B-39DB-3243-3C5AD30D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5E86CE-F8FF-EC9F-2230-50775D39BE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EE7E533-9AB8-EAE3-96AF-A95E181D0E16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Project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EFBDC8-17BC-ED16-0A02-0921196A1350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E82066-6FBD-93E4-54B6-8793226FC3BC}"/>
              </a:ext>
            </a:extLst>
          </p:cNvPr>
          <p:cNvSpPr txBox="1"/>
          <p:nvPr/>
        </p:nvSpPr>
        <p:spPr>
          <a:xfrm>
            <a:off x="55365" y="838930"/>
            <a:ext cx="11596124" cy="4112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In this project, we will build an advanced AI agent that can perform web searches, find popular attractions, check weather conditions, and search for flights and hotels using LangGraph.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4F69F21-D984-AEE2-1E6E-9314B4F65EC7}"/>
              </a:ext>
            </a:extLst>
          </p:cNvPr>
          <p:cNvCxnSpPr>
            <a:cxnSpLocks/>
          </p:cNvCxnSpPr>
          <p:nvPr/>
        </p:nvCxnSpPr>
        <p:spPr>
          <a:xfrm>
            <a:off x="2175466" y="2868576"/>
            <a:ext cx="10557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0D7CAA-4376-8BCF-DD24-1130763EF4FA}"/>
              </a:ext>
            </a:extLst>
          </p:cNvPr>
          <p:cNvCxnSpPr>
            <a:cxnSpLocks/>
          </p:cNvCxnSpPr>
          <p:nvPr/>
        </p:nvCxnSpPr>
        <p:spPr>
          <a:xfrm>
            <a:off x="6542482" y="2807625"/>
            <a:ext cx="14488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CF7AB57-851D-1189-0814-53B5D29C0C08}"/>
              </a:ext>
            </a:extLst>
          </p:cNvPr>
          <p:cNvSpPr txBox="1"/>
          <p:nvPr/>
        </p:nvSpPr>
        <p:spPr>
          <a:xfrm>
            <a:off x="8448301" y="1439297"/>
            <a:ext cx="2711945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3200" b="1" i="0">
                <a:solidFill>
                  <a:srgbClr val="16191F"/>
                </a:solidFill>
                <a:effectLst/>
                <a:latin typeface="+mj-lt"/>
              </a:defRPr>
            </a:lvl1pPr>
          </a:lstStyle>
          <a:p>
            <a:pPr defTabSz="914446"/>
            <a:r>
              <a:rPr lang="en-US" sz="2133" dirty="0">
                <a:latin typeface="Montserrat" panose="00000500000000000000" pitchFamily="2" charset="0"/>
              </a:rPr>
              <a:t>Agent Outputs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B446C0F-DA4E-329F-7E5E-684F8A4829BE}"/>
              </a:ext>
            </a:extLst>
          </p:cNvPr>
          <p:cNvSpPr/>
          <p:nvPr/>
        </p:nvSpPr>
        <p:spPr>
          <a:xfrm>
            <a:off x="3308046" y="1504399"/>
            <a:ext cx="3684251" cy="24402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6"/>
            <a:endParaRPr lang="en-US" b="1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0" name="Picture 2" descr="The Complete History Of The ChatGPT Logo - Hatchwise">
            <a:extLst>
              <a:ext uri="{FF2B5EF4-FFF2-40B4-BE49-F238E27FC236}">
                <a16:creationId xmlns:a16="http://schemas.microsoft.com/office/drawing/2014/main" id="{46E86BE3-D8B1-26EA-50EE-06C3EE844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4" r="66157" b="19929"/>
          <a:stretch/>
        </p:blipFill>
        <p:spPr bwMode="auto">
          <a:xfrm>
            <a:off x="3489084" y="2941047"/>
            <a:ext cx="884780" cy="83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1CF87B-B973-EE9F-A51A-10F293B19FEA}"/>
              </a:ext>
            </a:extLst>
          </p:cNvPr>
          <p:cNvSpPr txBox="1"/>
          <p:nvPr/>
        </p:nvSpPr>
        <p:spPr>
          <a:xfrm>
            <a:off x="-655952" y="2560545"/>
            <a:ext cx="3445826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46"/>
            <a:r>
              <a:rPr lang="en-US" sz="2133" b="1" dirty="0">
                <a:solidFill>
                  <a:srgbClr val="16191F"/>
                </a:solidFill>
                <a:latin typeface="Montserrat" panose="00000500000000000000" pitchFamily="2" charset="0"/>
              </a:rPr>
              <a:t>Agent Input</a:t>
            </a:r>
            <a:endParaRPr lang="en-US" sz="2133" dirty="0">
              <a:solidFill>
                <a:srgbClr val="16191F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5E4E87-CB05-035C-A349-8A5888CDF0FB}"/>
              </a:ext>
            </a:extLst>
          </p:cNvPr>
          <p:cNvSpPr txBox="1"/>
          <p:nvPr/>
        </p:nvSpPr>
        <p:spPr>
          <a:xfrm>
            <a:off x="-641512" y="3007331"/>
            <a:ext cx="34458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46"/>
            <a:r>
              <a:rPr lang="en-US" sz="1600" i="1" dirty="0">
                <a:solidFill>
                  <a:srgbClr val="16191F"/>
                </a:solidFill>
                <a:latin typeface="Montserrat" panose="00000500000000000000" pitchFamily="2" charset="0"/>
              </a:rPr>
              <a:t>Plan a trip to Paris</a:t>
            </a:r>
          </a:p>
        </p:txBody>
      </p:sp>
      <p:pic>
        <p:nvPicPr>
          <p:cNvPr id="31" name="Picture 2" descr="LangGraph">
            <a:extLst>
              <a:ext uri="{FF2B5EF4-FFF2-40B4-BE49-F238E27FC236}">
                <a16:creationId xmlns:a16="http://schemas.microsoft.com/office/drawing/2014/main" id="{FA2D96F3-5E4C-5CA6-1B93-327C7E58E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173" y="1714747"/>
            <a:ext cx="3125879" cy="481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D2EE8C6-DFFE-E27A-E680-DD12B6AD7645}"/>
              </a:ext>
            </a:extLst>
          </p:cNvPr>
          <p:cNvSpPr txBox="1"/>
          <p:nvPr/>
        </p:nvSpPr>
        <p:spPr>
          <a:xfrm>
            <a:off x="3696136" y="4160861"/>
            <a:ext cx="35368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dirty="0">
                <a:latin typeface="Montserrat" panose="00000500000000000000" pitchFamily="2" charset="0"/>
              </a:rPr>
              <a:t>tavily_search_tool,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search_hotels_tool,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closest_airport_tool,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flight_search_tool,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get_current_date_tool,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4DA7A9B-4A38-190B-41F3-E44B62771F41}"/>
              </a:ext>
            </a:extLst>
          </p:cNvPr>
          <p:cNvSpPr txBox="1"/>
          <p:nvPr/>
        </p:nvSpPr>
        <p:spPr>
          <a:xfrm>
            <a:off x="3112124" y="4046083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i="1" dirty="0">
                <a:latin typeface="Montserrat" panose="00000500000000000000" pitchFamily="2" charset="0"/>
              </a:rPr>
              <a:t>Tools</a:t>
            </a:r>
            <a:endParaRPr lang="en-CA" sz="1400" i="1" dirty="0">
              <a:latin typeface="Montserrat" panose="00000500000000000000" pitchFamily="2" charset="0"/>
            </a:endParaRPr>
          </a:p>
        </p:txBody>
      </p:sp>
      <p:pic>
        <p:nvPicPr>
          <p:cNvPr id="35" name="Picture 6" descr="Generated image">
            <a:extLst>
              <a:ext uri="{FF2B5EF4-FFF2-40B4-BE49-F238E27FC236}">
                <a16:creationId xmlns:a16="http://schemas.microsoft.com/office/drawing/2014/main" id="{E92A6496-70A3-0DD2-E91B-394609140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DFDFB"/>
              </a:clrFrom>
              <a:clrTo>
                <a:srgbClr val="FDFD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081" y="4438245"/>
            <a:ext cx="1243994" cy="124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EAECE4B-21C4-6F0F-6255-E9128276AC01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53343" y="2807625"/>
            <a:ext cx="2669968" cy="1075579"/>
          </a:xfrm>
          <a:prstGeom prst="rect">
            <a:avLst/>
          </a:prstGeom>
        </p:spPr>
      </p:pic>
      <p:pic>
        <p:nvPicPr>
          <p:cNvPr id="1026" name="Picture 2" descr="Connect to Amadeus travel APIs | Amadeus for Developers">
            <a:extLst>
              <a:ext uri="{FF2B5EF4-FFF2-40B4-BE49-F238E27FC236}">
                <a16:creationId xmlns:a16="http://schemas.microsoft.com/office/drawing/2014/main" id="{E0E4790F-6849-8E11-053B-6D6133B4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00"/>
          <a:stretch/>
        </p:blipFill>
        <p:spPr bwMode="auto">
          <a:xfrm>
            <a:off x="3508573" y="2283806"/>
            <a:ext cx="2790620" cy="63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D147779-9108-272F-7E31-5B37D269F7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07498" y="1801141"/>
            <a:ext cx="1252181" cy="1252181"/>
          </a:xfrm>
          <a:prstGeom prst="rect">
            <a:avLst/>
          </a:prstGeom>
        </p:spPr>
      </p:pic>
      <p:pic>
        <p:nvPicPr>
          <p:cNvPr id="1030" name="Picture 6" descr="Free Hotel Icon - Free Download Miscellaneous Icons | IconScout">
            <a:extLst>
              <a:ext uri="{FF2B5EF4-FFF2-40B4-BE49-F238E27FC236}">
                <a16:creationId xmlns:a16="http://schemas.microsoft.com/office/drawing/2014/main" id="{B24D5A32-C76C-AFE9-3D4C-20BB5796B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594" y="2135167"/>
            <a:ext cx="1815141" cy="181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ree Rain Icon - Free Download Weather Icons | IconScout">
            <a:extLst>
              <a:ext uri="{FF2B5EF4-FFF2-40B4-BE49-F238E27FC236}">
                <a16:creationId xmlns:a16="http://schemas.microsoft.com/office/drawing/2014/main" id="{85E6DBCC-C95C-5A4C-E366-C7BFD5AEB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896" y="2720879"/>
            <a:ext cx="1883845" cy="188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ector for free use: Flat magnifier icon">
            <a:extLst>
              <a:ext uri="{FF2B5EF4-FFF2-40B4-BE49-F238E27FC236}">
                <a16:creationId xmlns:a16="http://schemas.microsoft.com/office/drawing/2014/main" id="{0FCA5E19-480B-F604-D5DD-03765DBBE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9506" y="4096104"/>
            <a:ext cx="1362075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4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3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96F9E-DA3F-1464-17AB-59EDAB9FA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45B911-FD1B-3DFA-7851-6E87B54E7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5FBED2-2610-C590-E40A-D07C52B4DD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7D01CE60-CD2A-CE5D-9125-5139774CE207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Key Learning Outcomes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82B257-4F82-1CA1-2700-FE0F8C22CCCE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8C7E1EB-EA39-5568-742B-9139D0CCD8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0119820"/>
              </p:ext>
            </p:extLst>
          </p:nvPr>
        </p:nvGraphicFramePr>
        <p:xfrm>
          <a:off x="273690" y="1312478"/>
          <a:ext cx="9607577" cy="4353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028A2A8D-A587-7431-BE22-C5DD25531CFE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1267" y="642643"/>
            <a:ext cx="1853533" cy="187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50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A84306E-590F-4BE7-9F0A-8DE1132ECC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3A84306E-590F-4BE7-9F0A-8DE1132ECC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84E9615-9C78-40D7-BC6B-EDC5ADDBD9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684E9615-9C78-40D7-BC6B-EDC5ADDBD9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CF7FEE9-3600-424F-B4CD-AB423272DE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graphicEl>
                                              <a:dgm id="{0CF7FEE9-3600-424F-B4CD-AB423272DE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94EB03-7769-4010-B6C7-92012E36D7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graphicEl>
                                              <a:dgm id="{D794EB03-7769-4010-B6C7-92012E36D7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2645B-CC61-C7CD-D86A-C39C2F174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9C2D0A-9E7E-618F-A82B-8FA56A01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2" y="-1"/>
            <a:ext cx="12198382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B1E6FE-D4B8-E4F3-2B73-EEE4F43E9A87}"/>
              </a:ext>
            </a:extLst>
          </p:cNvPr>
          <p:cNvSpPr/>
          <p:nvPr/>
        </p:nvSpPr>
        <p:spPr>
          <a:xfrm>
            <a:off x="134842" y="521528"/>
            <a:ext cx="47419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LANGGRAPH?</a:t>
            </a:r>
            <a:endParaRPr lang="en-US" sz="3200" b="1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A62F9D-6924-A765-0592-4A9878C40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6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2CFA2-BD2E-F57F-DD51-64E5B97F0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925F58-B47E-35F2-1DBC-DFBA0F573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425897-584C-BF0A-E016-C5F9FC574E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5CA6914-B647-93F3-7930-94E5E59C7EBD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an AI Agent?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18C1E-20E7-4595-F6EA-CD0425805354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7605B-DCA1-EE8B-9853-0A9AA10F57C4}"/>
              </a:ext>
            </a:extLst>
          </p:cNvPr>
          <p:cNvSpPr txBox="1"/>
          <p:nvPr/>
        </p:nvSpPr>
        <p:spPr>
          <a:xfrm>
            <a:off x="293296" y="907669"/>
            <a:ext cx="11464507" cy="147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AI agents are autonomous systems that operate independently over extended periods, using various tools to accomplish complex tasks. The first basic block is an augmented LLM!</a:t>
            </a:r>
            <a:endParaRPr lang="en-CA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DF6A16-473F-E320-B60D-26160CD07E9C}"/>
              </a:ext>
            </a:extLst>
          </p:cNvPr>
          <p:cNvCxnSpPr>
            <a:cxnSpLocks/>
          </p:cNvCxnSpPr>
          <p:nvPr/>
        </p:nvCxnSpPr>
        <p:spPr>
          <a:xfrm>
            <a:off x="1799598" y="2286441"/>
            <a:ext cx="1708030" cy="0"/>
          </a:xfrm>
          <a:prstGeom prst="straightConnector1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06C617-8F42-6563-B573-DF1FEE12CE52}"/>
              </a:ext>
            </a:extLst>
          </p:cNvPr>
          <p:cNvCxnSpPr>
            <a:cxnSpLocks/>
          </p:cNvCxnSpPr>
          <p:nvPr/>
        </p:nvCxnSpPr>
        <p:spPr>
          <a:xfrm>
            <a:off x="6000662" y="2214554"/>
            <a:ext cx="1708030" cy="0"/>
          </a:xfrm>
          <a:prstGeom prst="straightConnector1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AD7709A0-DA6C-AB53-8633-55FC7A5307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0E6D2"/>
              </a:clrFrom>
              <a:clrTo>
                <a:srgbClr val="F0E6D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7" t="11439" r="8122" b="9034"/>
          <a:stretch/>
        </p:blipFill>
        <p:spPr bwMode="auto">
          <a:xfrm>
            <a:off x="533665" y="4695774"/>
            <a:ext cx="1764312" cy="168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2E4BC8-F687-B56B-9A81-1AFBBBDE2B21}"/>
              </a:ext>
            </a:extLst>
          </p:cNvPr>
          <p:cNvSpPr txBox="1"/>
          <p:nvPr/>
        </p:nvSpPr>
        <p:spPr>
          <a:xfrm>
            <a:off x="471928" y="1752889"/>
            <a:ext cx="861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 i="1" dirty="0">
                <a:latin typeface="Montserrat" panose="00000500000000000000" pitchFamily="2" charset="0"/>
              </a:rPr>
              <a:t>In</a:t>
            </a:r>
            <a:endParaRPr lang="en-CA" sz="3600" i="1" dirty="0">
              <a:latin typeface="Montserrat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A0627-5CAD-A3C5-D26F-15C97EDDEE65}"/>
              </a:ext>
            </a:extLst>
          </p:cNvPr>
          <p:cNvSpPr txBox="1"/>
          <p:nvPr/>
        </p:nvSpPr>
        <p:spPr>
          <a:xfrm>
            <a:off x="8263743" y="1752889"/>
            <a:ext cx="1511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 i="1" dirty="0">
                <a:latin typeface="Montserrat" panose="00000500000000000000" pitchFamily="2" charset="0"/>
              </a:rPr>
              <a:t>Out</a:t>
            </a:r>
            <a:endParaRPr lang="en-CA" sz="3600" i="1" dirty="0"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0594D-C99A-E7B7-AE99-51FD810D18F1}"/>
              </a:ext>
            </a:extLst>
          </p:cNvPr>
          <p:cNvSpPr txBox="1"/>
          <p:nvPr/>
        </p:nvSpPr>
        <p:spPr>
          <a:xfrm>
            <a:off x="167460" y="3776789"/>
            <a:ext cx="2723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Retrieval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516CAE-A92A-38D2-60A0-9246A646B206}"/>
              </a:ext>
            </a:extLst>
          </p:cNvPr>
          <p:cNvSpPr txBox="1"/>
          <p:nvPr/>
        </p:nvSpPr>
        <p:spPr>
          <a:xfrm>
            <a:off x="3602820" y="3776790"/>
            <a:ext cx="25490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Memory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9D6759-4768-D13E-8AEB-85B2BCDB8552}"/>
              </a:ext>
            </a:extLst>
          </p:cNvPr>
          <p:cNvSpPr txBox="1"/>
          <p:nvPr/>
        </p:nvSpPr>
        <p:spPr>
          <a:xfrm>
            <a:off x="7498393" y="4048506"/>
            <a:ext cx="16450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Tools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90409018-503A-CDDC-ADD6-3CC3815FF39A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58505" y="2821817"/>
            <a:ext cx="1834309" cy="995506"/>
          </a:xfrm>
          <a:prstGeom prst="curvedConnector2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721A0692-9FC6-2BE1-9748-ECCCCEE70F52}"/>
              </a:ext>
            </a:extLst>
          </p:cNvPr>
          <p:cNvCxnSpPr>
            <a:cxnSpLocks/>
            <a:stCxn id="15" idx="0"/>
          </p:cNvCxnSpPr>
          <p:nvPr/>
        </p:nvCxnSpPr>
        <p:spPr>
          <a:xfrm rot="16200000" flipV="1">
            <a:off x="6303257" y="2030869"/>
            <a:ext cx="1226689" cy="2808586"/>
          </a:xfrm>
          <a:prstGeom prst="curvedConnector2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6EF781-29A8-E841-8119-04E2EB6607C7}"/>
              </a:ext>
            </a:extLst>
          </p:cNvPr>
          <p:cNvCxnSpPr>
            <a:cxnSpLocks/>
          </p:cNvCxnSpPr>
          <p:nvPr/>
        </p:nvCxnSpPr>
        <p:spPr>
          <a:xfrm>
            <a:off x="4849035" y="3228648"/>
            <a:ext cx="0" cy="720919"/>
          </a:xfrm>
          <a:prstGeom prst="line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BE7BE27C-5A89-9441-7A66-A915E4ECC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DFDFB"/>
              </a:clrFrom>
              <a:clrTo>
                <a:srgbClr val="FDFD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721" y="4725139"/>
            <a:ext cx="1862345" cy="186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nerated image">
            <a:extLst>
              <a:ext uri="{FF2B5EF4-FFF2-40B4-BE49-F238E27FC236}">
                <a16:creationId xmlns:a16="http://schemas.microsoft.com/office/drawing/2014/main" id="{A75BC8F7-C6F8-3558-C156-74D540EAB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EFEFD"/>
              </a:clrFrom>
              <a:clrTo>
                <a:srgbClr val="FE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829" y="4497709"/>
            <a:ext cx="1941078" cy="194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DB09F3-A1C2-7DFA-EC3C-976952B73547}"/>
              </a:ext>
            </a:extLst>
          </p:cNvPr>
          <p:cNvSpPr/>
          <p:nvPr/>
        </p:nvSpPr>
        <p:spPr>
          <a:xfrm>
            <a:off x="3507628" y="1546703"/>
            <a:ext cx="2493034" cy="1477328"/>
          </a:xfrm>
          <a:prstGeom prst="round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i="1" dirty="0">
                <a:latin typeface="Montserrat" panose="00000500000000000000" pitchFamily="2" charset="0"/>
              </a:rPr>
              <a:t>LLM</a:t>
            </a:r>
            <a:endParaRPr lang="en-CA" sz="3200" i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330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136BC-C5C9-88EE-8DE3-3C5484F5C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2F31CE-B20E-E16C-6756-40EAF387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DEB50C-E40E-8B58-3D78-2C0AA03962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F680FAB-8E55-0AFC-74DB-2445C1366731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LangGraph?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55F680-B666-5672-8270-6534838BC6E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098A48-1FCA-4085-3FFF-E362EA7BCF44}"/>
              </a:ext>
            </a:extLst>
          </p:cNvPr>
          <p:cNvSpPr txBox="1"/>
          <p:nvPr/>
        </p:nvSpPr>
        <p:spPr>
          <a:xfrm>
            <a:off x="293296" y="892001"/>
            <a:ext cx="11464507" cy="14773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LangGraph is a powerful framework that allows developers to build stateful, multi-agent applications with structured reasoning. </a:t>
            </a:r>
          </a:p>
          <a:p>
            <a:r>
              <a:rPr lang="en-US" dirty="0"/>
              <a:t>It is used to build autonomous AI agents and chatbots easily, and it’s open-source and is free to use.</a:t>
            </a:r>
          </a:p>
          <a:p>
            <a:r>
              <a:rPr lang="en-US" dirty="0"/>
              <a:t>LangGraph makes it easier to define workflows, manage state transitions, and add memory to AI-powered apps.</a:t>
            </a:r>
            <a:endParaRPr lang="en-CA" dirty="0"/>
          </a:p>
        </p:txBody>
      </p:sp>
      <p:pic>
        <p:nvPicPr>
          <p:cNvPr id="2050" name="Picture 2" descr="LangGraph">
            <a:extLst>
              <a:ext uri="{FF2B5EF4-FFF2-40B4-BE49-F238E27FC236}">
                <a16:creationId xmlns:a16="http://schemas.microsoft.com/office/drawing/2014/main" id="{3287E96F-4767-D5AD-1AD0-19FCF0889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4667" y="3167869"/>
            <a:ext cx="6888404" cy="106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ECB076-FEC3-9A1D-C425-B974DAE978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8994" y="2369329"/>
            <a:ext cx="4639173" cy="372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DFA12-ADC1-B59E-BE0C-38ACBBB00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D46AEA-3B03-B81D-1236-3655419A3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262168-967D-F150-D14C-060ECF8F40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E198A25-E6AA-E8A4-3FC8-6C899597F2EE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LangGraph Key Components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2C42B-9B94-0243-516C-D24516A50C8D}"/>
              </a:ext>
            </a:extLst>
          </p:cNvPr>
          <p:cNvSpPr txBox="1"/>
          <p:nvPr/>
        </p:nvSpPr>
        <p:spPr>
          <a:xfrm rot="5400000">
            <a:off x="9499335" y="3201682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3CB9CA1-9B1F-C52B-4FE7-FA0BABA41241}"/>
              </a:ext>
            </a:extLst>
          </p:cNvPr>
          <p:cNvSpPr/>
          <p:nvPr/>
        </p:nvSpPr>
        <p:spPr>
          <a:xfrm>
            <a:off x="2102351" y="817888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19F96-9539-6169-7E7C-D10F7FEEB9ED}"/>
              </a:ext>
            </a:extLst>
          </p:cNvPr>
          <p:cNvSpPr txBox="1"/>
          <p:nvPr/>
        </p:nvSpPr>
        <p:spPr>
          <a:xfrm>
            <a:off x="4037341" y="896027"/>
            <a:ext cx="2989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This includes the code (function) to execute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BEC5B19-04DB-3672-5CD4-05A52C552968}"/>
              </a:ext>
            </a:extLst>
          </p:cNvPr>
          <p:cNvSpPr/>
          <p:nvPr/>
        </p:nvSpPr>
        <p:spPr>
          <a:xfrm>
            <a:off x="639971" y="1897270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CBCA8E1-E00B-0899-D389-4715D50D643D}"/>
              </a:ext>
            </a:extLst>
          </p:cNvPr>
          <p:cNvSpPr/>
          <p:nvPr/>
        </p:nvSpPr>
        <p:spPr>
          <a:xfrm>
            <a:off x="3596243" y="1886231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B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1053FD-8A4D-4E8A-FD79-65FB19902608}"/>
              </a:ext>
            </a:extLst>
          </p:cNvPr>
          <p:cNvCxnSpPr>
            <a:endCxn id="10" idx="1"/>
          </p:cNvCxnSpPr>
          <p:nvPr/>
        </p:nvCxnSpPr>
        <p:spPr>
          <a:xfrm flipV="1">
            <a:off x="2460678" y="2278695"/>
            <a:ext cx="1135565" cy="7940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27999E3-514E-6269-4DED-3CB6BD85B923}"/>
              </a:ext>
            </a:extLst>
          </p:cNvPr>
          <p:cNvSpPr txBox="1"/>
          <p:nvPr/>
        </p:nvSpPr>
        <p:spPr>
          <a:xfrm>
            <a:off x="5474203" y="1889939"/>
            <a:ext cx="3241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Edges determine which node to execute next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448FE4-5ACD-B6A5-893E-1FAB5DAC7658}"/>
              </a:ext>
            </a:extLst>
          </p:cNvPr>
          <p:cNvSpPr txBox="1"/>
          <p:nvPr/>
        </p:nvSpPr>
        <p:spPr>
          <a:xfrm>
            <a:off x="2577083" y="1832875"/>
            <a:ext cx="91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Montserrat" panose="00000500000000000000" pitchFamily="2" charset="0"/>
              </a:rPr>
              <a:t>Edge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0AC09BF-3FF4-69B8-6F2C-26F83517039D}"/>
              </a:ext>
            </a:extLst>
          </p:cNvPr>
          <p:cNvSpPr/>
          <p:nvPr/>
        </p:nvSpPr>
        <p:spPr>
          <a:xfrm>
            <a:off x="332357" y="3359976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A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CA10F02-474C-7DFA-4E29-2E698B8A7AB1}"/>
              </a:ext>
            </a:extLst>
          </p:cNvPr>
          <p:cNvSpPr/>
          <p:nvPr/>
        </p:nvSpPr>
        <p:spPr>
          <a:xfrm>
            <a:off x="5904208" y="2738257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1CE77A0-FA0F-B2FC-2C18-0120887668D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729756" y="3130721"/>
            <a:ext cx="1174452" cy="482412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173DAE3-827C-5D48-47BD-0697A4790EAE}"/>
              </a:ext>
            </a:extLst>
          </p:cNvPr>
          <p:cNvSpPr txBox="1"/>
          <p:nvPr/>
        </p:nvSpPr>
        <p:spPr>
          <a:xfrm>
            <a:off x="7809497" y="3151468"/>
            <a:ext cx="4050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Conditional Edges determine which node to execute next based on a condition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1891368-9BDF-5DB1-BB97-CA916B70EC49}"/>
              </a:ext>
            </a:extLst>
          </p:cNvPr>
          <p:cNvSpPr/>
          <p:nvPr/>
        </p:nvSpPr>
        <p:spPr>
          <a:xfrm>
            <a:off x="5904208" y="3813334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C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7E29A08-38E5-CA4B-D9B1-97D683FE3381}"/>
              </a:ext>
            </a:extLst>
          </p:cNvPr>
          <p:cNvCxnSpPr>
            <a:cxnSpLocks/>
          </p:cNvCxnSpPr>
          <p:nvPr/>
        </p:nvCxnSpPr>
        <p:spPr>
          <a:xfrm>
            <a:off x="4749200" y="3903283"/>
            <a:ext cx="1155007" cy="302514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23FAA8F-0344-0729-2772-5D7E984CA9F6}"/>
              </a:ext>
            </a:extLst>
          </p:cNvPr>
          <p:cNvSpPr/>
          <p:nvPr/>
        </p:nvSpPr>
        <p:spPr>
          <a:xfrm>
            <a:off x="3063418" y="3341734"/>
            <a:ext cx="1820707" cy="784927"/>
          </a:xfrm>
          <a:prstGeom prst="roundRect">
            <a:avLst/>
          </a:prstGeom>
          <a:solidFill>
            <a:srgbClr val="0C175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Conditional Edge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387DB7-2106-9582-084E-877CB412F6E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2166902" y="3734197"/>
            <a:ext cx="896516" cy="1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C2716CB-1622-9D00-EB9F-45D4F6631ADB}"/>
              </a:ext>
            </a:extLst>
          </p:cNvPr>
          <p:cNvSpPr txBox="1"/>
          <p:nvPr/>
        </p:nvSpPr>
        <p:spPr>
          <a:xfrm>
            <a:off x="4605799" y="4959853"/>
            <a:ext cx="3846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Graph state stores inputs and outputs and is accessible everywhere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1260222-CBA7-732E-34ED-FC9FBC875CFA}"/>
              </a:ext>
            </a:extLst>
          </p:cNvPr>
          <p:cNvSpPr/>
          <p:nvPr/>
        </p:nvSpPr>
        <p:spPr>
          <a:xfrm>
            <a:off x="850672" y="4331120"/>
            <a:ext cx="3775373" cy="2298280"/>
          </a:xfrm>
          <a:prstGeom prst="roundRect">
            <a:avLst/>
          </a:prstGeom>
          <a:solidFill>
            <a:srgbClr val="11CC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 dirty="0">
              <a:latin typeface="Montserrat" panose="000005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C77CE48-BB8F-9B82-084B-EF8A483B319E}"/>
              </a:ext>
            </a:extLst>
          </p:cNvPr>
          <p:cNvSpPr/>
          <p:nvPr/>
        </p:nvSpPr>
        <p:spPr>
          <a:xfrm>
            <a:off x="982666" y="4965116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Inputs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00D0DA-8927-90F9-934B-D1602A8C47BE}"/>
              </a:ext>
            </a:extLst>
          </p:cNvPr>
          <p:cNvSpPr/>
          <p:nvPr/>
        </p:nvSpPr>
        <p:spPr>
          <a:xfrm>
            <a:off x="1961575" y="5712029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Outputs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79B981-1C36-839A-6065-040AFEA8ADEA}"/>
              </a:ext>
            </a:extLst>
          </p:cNvPr>
          <p:cNvSpPr/>
          <p:nvPr/>
        </p:nvSpPr>
        <p:spPr>
          <a:xfrm>
            <a:off x="2807792" y="4961676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Variables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CA715FF-1A2D-A3DB-46A0-367824A369B9}"/>
              </a:ext>
            </a:extLst>
          </p:cNvPr>
          <p:cNvSpPr txBox="1"/>
          <p:nvPr/>
        </p:nvSpPr>
        <p:spPr>
          <a:xfrm>
            <a:off x="1162409" y="4386502"/>
            <a:ext cx="28293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2800" dirty="0">
                <a:solidFill>
                  <a:schemeClr val="bg1"/>
                </a:solidFill>
                <a:latin typeface="Montserrat" panose="00000500000000000000" pitchFamily="2" charset="0"/>
              </a:rPr>
              <a:t>Graph State</a:t>
            </a:r>
          </a:p>
        </p:txBody>
      </p:sp>
    </p:spTree>
    <p:extLst>
      <p:ext uri="{BB962C8B-B14F-4D97-AF65-F5344CB8AC3E}">
        <p14:creationId xmlns:p14="http://schemas.microsoft.com/office/powerpoint/2010/main" val="326339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8" grpId="0" animBg="1"/>
      <p:bldP spid="10" grpId="0" animBg="1"/>
      <p:bldP spid="13" grpId="0"/>
      <p:bldP spid="14" grpId="0"/>
      <p:bldP spid="15" grpId="0" animBg="1"/>
      <p:bldP spid="17" grpId="0" animBg="1"/>
      <p:bldP spid="19" grpId="0"/>
      <p:bldP spid="21" grpId="0" animBg="1"/>
      <p:bldP spid="23" grpId="0" animBg="1"/>
      <p:bldP spid="29" grpId="0"/>
      <p:bldP spid="30" grpId="0" animBg="1"/>
      <p:bldP spid="32" grpId="0" animBg="1"/>
      <p:bldP spid="33" grpId="0" animBg="1"/>
      <p:bldP spid="34" grpId="0" animBg="1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3259A-CD2C-0446-CFDB-7C77F895E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63B532-B70B-27B1-177A-CB748A1A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EB8891-9091-D8AE-274C-311260BAD8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ED59B6F3-FE94-D3AD-FBDF-FCCA6423DC88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LangGraph Key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A16CE7-2A01-E640-0FE1-E69B0F92F97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773C611-BA6D-FC93-DE06-38892BF0DB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5794558"/>
              </p:ext>
            </p:extLst>
          </p:nvPr>
        </p:nvGraphicFramePr>
        <p:xfrm>
          <a:off x="-596113" y="917466"/>
          <a:ext cx="12788113" cy="4686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113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874591B-3FD4-4A20-85A5-4FDDEFF08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C874591B-3FD4-4A20-85A5-4FDDEFF084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924884B-B849-42B0-BAA4-53AA3D3FFC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7924884B-B849-42B0-BAA4-53AA3D3FFC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BF49-3E3F-37F6-0C43-35C677F48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172C04-4F07-5775-6769-574A61AF1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5DED27-3D40-1F1E-1F90-A141B86D8D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E30E1479-9A4F-6EC7-0714-463987F85B5C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LangChain Vs. LangGraph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B6E73-0058-0B1F-C267-A19927DB295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1D1DCC-AE56-DA7A-78CB-67110B79E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503391"/>
              </p:ext>
            </p:extLst>
          </p:nvPr>
        </p:nvGraphicFramePr>
        <p:xfrm>
          <a:off x="261922" y="1038237"/>
          <a:ext cx="11439161" cy="257985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554106">
                  <a:extLst>
                    <a:ext uri="{9D8B030D-6E8A-4147-A177-3AD203B41FA5}">
                      <a16:colId xmlns:a16="http://schemas.microsoft.com/office/drawing/2014/main" val="1822914842"/>
                    </a:ext>
                  </a:extLst>
                </a:gridCol>
                <a:gridCol w="3681876">
                  <a:extLst>
                    <a:ext uri="{9D8B030D-6E8A-4147-A177-3AD203B41FA5}">
                      <a16:colId xmlns:a16="http://schemas.microsoft.com/office/drawing/2014/main" val="1216343618"/>
                    </a:ext>
                  </a:extLst>
                </a:gridCol>
                <a:gridCol w="5203179">
                  <a:extLst>
                    <a:ext uri="{9D8B030D-6E8A-4147-A177-3AD203B41FA5}">
                      <a16:colId xmlns:a16="http://schemas.microsoft.com/office/drawing/2014/main" val="1753380516"/>
                    </a:ext>
                  </a:extLst>
                </a:gridCol>
              </a:tblGrid>
              <a:tr h="463246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LangChain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LangGraph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8046515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Architecture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Sequential / modular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Graph-based / stateful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708139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Control Flow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anose="00000500000000000000" pitchFamily="2" charset="0"/>
                        </a:rPr>
                        <a:t>Python logic (if/else, loops)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Explicit graph edges &amp; conditions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909745"/>
                  </a:ext>
                </a:extLst>
              </a:tr>
              <a:tr h="157193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Best For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Basic apps, linear chains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Multi-agent workflows, iterative systems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6094578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State Management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Stateless or basic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Montserrat" panose="00000500000000000000" pitchFamily="2" charset="0"/>
                        </a:rPr>
                        <a:t>Built-in support for state between steps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650109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Complexity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Easy to start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More complex but powerful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01298"/>
                  </a:ext>
                </a:extLst>
              </a:tr>
              <a:tr h="440210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Example 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Chatbot, QA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Collaborative agents, research loops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897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55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7923</TotalTime>
  <Words>705</Words>
  <Application>Microsoft Office PowerPoint</Application>
  <PresentationFormat>Widescreen</PresentationFormat>
  <Paragraphs>91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kukesh kodess</dc:creator>
  <cp:lastModifiedBy>Ryan Ahmed</cp:lastModifiedBy>
  <cp:revision>568</cp:revision>
  <dcterms:created xsi:type="dcterms:W3CDTF">2019-11-18T17:58:36Z</dcterms:created>
  <dcterms:modified xsi:type="dcterms:W3CDTF">2025-05-19T02:15:32Z</dcterms:modified>
</cp:coreProperties>
</file>

<file path=docProps/thumbnail.jpeg>
</file>